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6"/>
  </p:notesMasterIdLst>
  <p:handoutMasterIdLst>
    <p:handoutMasterId r:id="rId127"/>
  </p:handoutMasterIdLst>
  <p:sldIdLst>
    <p:sldId id="344" r:id="rId2"/>
    <p:sldId id="351" r:id="rId3"/>
    <p:sldId id="315" r:id="rId4"/>
    <p:sldId id="320" r:id="rId5"/>
    <p:sldId id="352" r:id="rId6"/>
    <p:sldId id="358" r:id="rId7"/>
    <p:sldId id="355" r:id="rId8"/>
    <p:sldId id="356" r:id="rId9"/>
    <p:sldId id="322" r:id="rId10"/>
    <p:sldId id="321" r:id="rId11"/>
    <p:sldId id="353" r:id="rId12"/>
    <p:sldId id="324" r:id="rId13"/>
    <p:sldId id="359" r:id="rId14"/>
    <p:sldId id="368" r:id="rId15"/>
    <p:sldId id="369" r:id="rId16"/>
    <p:sldId id="370" r:id="rId17"/>
    <p:sldId id="371" r:id="rId18"/>
    <p:sldId id="372" r:id="rId19"/>
    <p:sldId id="373" r:id="rId20"/>
    <p:sldId id="360" r:id="rId21"/>
    <p:sldId id="361" r:id="rId22"/>
    <p:sldId id="362" r:id="rId23"/>
    <p:sldId id="363" r:id="rId24"/>
    <p:sldId id="365" r:id="rId25"/>
    <p:sldId id="366" r:id="rId26"/>
    <p:sldId id="367" r:id="rId27"/>
    <p:sldId id="375" r:id="rId28"/>
    <p:sldId id="384" r:id="rId29"/>
    <p:sldId id="385" r:id="rId30"/>
    <p:sldId id="390" r:id="rId31"/>
    <p:sldId id="391" r:id="rId32"/>
    <p:sldId id="392" r:id="rId33"/>
    <p:sldId id="393" r:id="rId34"/>
    <p:sldId id="394" r:id="rId35"/>
    <p:sldId id="395" r:id="rId36"/>
    <p:sldId id="396" r:id="rId37"/>
    <p:sldId id="397" r:id="rId38"/>
    <p:sldId id="398" r:id="rId39"/>
    <p:sldId id="399" r:id="rId40"/>
    <p:sldId id="400" r:id="rId41"/>
    <p:sldId id="401" r:id="rId42"/>
    <p:sldId id="402" r:id="rId43"/>
    <p:sldId id="403" r:id="rId44"/>
    <p:sldId id="404" r:id="rId45"/>
    <p:sldId id="405" r:id="rId46"/>
    <p:sldId id="406" r:id="rId47"/>
    <p:sldId id="407" r:id="rId48"/>
    <p:sldId id="408" r:id="rId49"/>
    <p:sldId id="409" r:id="rId50"/>
    <p:sldId id="410" r:id="rId51"/>
    <p:sldId id="411" r:id="rId52"/>
    <p:sldId id="412" r:id="rId53"/>
    <p:sldId id="413" r:id="rId54"/>
    <p:sldId id="414" r:id="rId55"/>
    <p:sldId id="415" r:id="rId56"/>
    <p:sldId id="416" r:id="rId57"/>
    <p:sldId id="417" r:id="rId58"/>
    <p:sldId id="418" r:id="rId59"/>
    <p:sldId id="419" r:id="rId60"/>
    <p:sldId id="420" r:id="rId61"/>
    <p:sldId id="421" r:id="rId62"/>
    <p:sldId id="422" r:id="rId63"/>
    <p:sldId id="423" r:id="rId64"/>
    <p:sldId id="424" r:id="rId65"/>
    <p:sldId id="425" r:id="rId66"/>
    <p:sldId id="426" r:id="rId67"/>
    <p:sldId id="427" r:id="rId68"/>
    <p:sldId id="428" r:id="rId69"/>
    <p:sldId id="430" r:id="rId70"/>
    <p:sldId id="431" r:id="rId71"/>
    <p:sldId id="432" r:id="rId72"/>
    <p:sldId id="433" r:id="rId73"/>
    <p:sldId id="434" r:id="rId74"/>
    <p:sldId id="435" r:id="rId75"/>
    <p:sldId id="436" r:id="rId76"/>
    <p:sldId id="437" r:id="rId77"/>
    <p:sldId id="438" r:id="rId78"/>
    <p:sldId id="439" r:id="rId79"/>
    <p:sldId id="440" r:id="rId80"/>
    <p:sldId id="441" r:id="rId81"/>
    <p:sldId id="442" r:id="rId82"/>
    <p:sldId id="443" r:id="rId83"/>
    <p:sldId id="444" r:id="rId84"/>
    <p:sldId id="445" r:id="rId85"/>
    <p:sldId id="447" r:id="rId86"/>
    <p:sldId id="448" r:id="rId87"/>
    <p:sldId id="449" r:id="rId88"/>
    <p:sldId id="450" r:id="rId89"/>
    <p:sldId id="451" r:id="rId90"/>
    <p:sldId id="452" r:id="rId91"/>
    <p:sldId id="453" r:id="rId92"/>
    <p:sldId id="454" r:id="rId93"/>
    <p:sldId id="455" r:id="rId94"/>
    <p:sldId id="456" r:id="rId95"/>
    <p:sldId id="457" r:id="rId96"/>
    <p:sldId id="458" r:id="rId97"/>
    <p:sldId id="459" r:id="rId98"/>
    <p:sldId id="460" r:id="rId99"/>
    <p:sldId id="461" r:id="rId100"/>
    <p:sldId id="462" r:id="rId101"/>
    <p:sldId id="463" r:id="rId102"/>
    <p:sldId id="464" r:id="rId103"/>
    <p:sldId id="465" r:id="rId104"/>
    <p:sldId id="466" r:id="rId105"/>
    <p:sldId id="467" r:id="rId106"/>
    <p:sldId id="468" r:id="rId107"/>
    <p:sldId id="469" r:id="rId108"/>
    <p:sldId id="470" r:id="rId109"/>
    <p:sldId id="471" r:id="rId110"/>
    <p:sldId id="472" r:id="rId111"/>
    <p:sldId id="473" r:id="rId112"/>
    <p:sldId id="474" r:id="rId113"/>
    <p:sldId id="475" r:id="rId114"/>
    <p:sldId id="476" r:id="rId115"/>
    <p:sldId id="477" r:id="rId116"/>
    <p:sldId id="478" r:id="rId117"/>
    <p:sldId id="479" r:id="rId118"/>
    <p:sldId id="480" r:id="rId119"/>
    <p:sldId id="481" r:id="rId120"/>
    <p:sldId id="482" r:id="rId121"/>
    <p:sldId id="483" r:id="rId122"/>
    <p:sldId id="484" r:id="rId123"/>
    <p:sldId id="485" r:id="rId124"/>
    <p:sldId id="319" r:id="rId1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20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68" autoAdjust="0"/>
    <p:restoredTop sz="83681" autoAdjust="0"/>
  </p:normalViewPr>
  <p:slideViewPr>
    <p:cSldViewPr snapToGrid="0" snapToObjects="1">
      <p:cViewPr>
        <p:scale>
          <a:sx n="71" d="100"/>
          <a:sy n="71" d="100"/>
        </p:scale>
        <p:origin x="-786" y="-13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747659CB-BF84-F74F-95EB-6F953048C7F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2B7085A3-07F8-A34F-9A0B-6F4694CDA1E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FFA247-0B2D-A648-ACD1-EF9D1C1BBAEB}" type="datetime1">
              <a:rPr lang="en-IN" smtClean="0"/>
              <a:pPr/>
              <a:t>01-02-2023</a:t>
            </a:fld>
            <a:endParaRPr lang="en-US"/>
          </a:p>
        </p:txBody>
      </p:sp>
      <p:sp>
        <p:nvSpPr>
          <p:cNvPr id="4" name="Footer Placeholder 3">
            <a:extLst>
              <a:ext uri="{FF2B5EF4-FFF2-40B4-BE49-F238E27FC236}">
                <a16:creationId xmlns="" xmlns:a16="http://schemas.microsoft.com/office/drawing/2014/main" id="{AFA908EB-DD7C-3B4A-A7DF-2AF619263EC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FCB1C41E-5188-D247-8003-4D23BEC7A96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A92BAF-94A5-4240-A2BF-E6524060C5D1}" type="slidenum">
              <a:rPr lang="en-US" smtClean="0"/>
              <a:pPr/>
              <a:t>‹#›</a:t>
            </a:fld>
            <a:endParaRPr lang="en-US"/>
          </a:p>
        </p:txBody>
      </p:sp>
    </p:spTree>
    <p:extLst>
      <p:ext uri="{BB962C8B-B14F-4D97-AF65-F5344CB8AC3E}">
        <p14:creationId xmlns:p14="http://schemas.microsoft.com/office/powerpoint/2010/main" val="2351061773"/>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247752-78CA-404D-91C8-45DA75B158D6}" type="datetime1">
              <a:rPr lang="en-IN" smtClean="0"/>
              <a:pPr/>
              <a:t>01-02-2023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DEA72-A9DA-0241-B584-7E6AEC2B0F1F}" type="slidenum">
              <a:rPr lang="en-US" smtClean="0"/>
              <a:pPr/>
              <a:t>‹#›</a:t>
            </a:fld>
            <a:endParaRPr lang="en-US"/>
          </a:p>
        </p:txBody>
      </p:sp>
    </p:spTree>
    <p:extLst>
      <p:ext uri="{BB962C8B-B14F-4D97-AF65-F5344CB8AC3E}">
        <p14:creationId xmlns:p14="http://schemas.microsoft.com/office/powerpoint/2010/main" val="444403577"/>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01-02-2023</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a:t>
            </a:fld>
            <a:endParaRPr lang="en-US"/>
          </a:p>
        </p:txBody>
      </p:sp>
    </p:spTree>
    <p:extLst>
      <p:ext uri="{BB962C8B-B14F-4D97-AF65-F5344CB8AC3E}">
        <p14:creationId xmlns:p14="http://schemas.microsoft.com/office/powerpoint/2010/main" val="35720039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01-02-2023</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10</a:t>
            </a:fld>
            <a:endParaRPr lang="en-US"/>
          </a:p>
        </p:txBody>
      </p:sp>
    </p:spTree>
    <p:extLst>
      <p:ext uri="{BB962C8B-B14F-4D97-AF65-F5344CB8AC3E}">
        <p14:creationId xmlns:p14="http://schemas.microsoft.com/office/powerpoint/2010/main" val="787088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01-02-2023</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11</a:t>
            </a:fld>
            <a:endParaRPr lang="en-US"/>
          </a:p>
        </p:txBody>
      </p:sp>
    </p:spTree>
    <p:extLst>
      <p:ext uri="{BB962C8B-B14F-4D97-AF65-F5344CB8AC3E}">
        <p14:creationId xmlns:p14="http://schemas.microsoft.com/office/powerpoint/2010/main" val="787088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01-02-2023</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12</a:t>
            </a:fld>
            <a:endParaRPr lang="en-US"/>
          </a:p>
        </p:txBody>
      </p:sp>
    </p:spTree>
    <p:extLst>
      <p:ext uri="{BB962C8B-B14F-4D97-AF65-F5344CB8AC3E}">
        <p14:creationId xmlns:p14="http://schemas.microsoft.com/office/powerpoint/2010/main" val="7870883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01-02-2023</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13</a:t>
            </a:fld>
            <a:endParaRPr lang="en-US"/>
          </a:p>
        </p:txBody>
      </p:sp>
    </p:spTree>
    <p:extLst>
      <p:ext uri="{BB962C8B-B14F-4D97-AF65-F5344CB8AC3E}">
        <p14:creationId xmlns:p14="http://schemas.microsoft.com/office/powerpoint/2010/main" val="7870883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4F3FA0-411E-4B1A-9FCD-84422FA3E404}" type="slidenum">
              <a:rPr lang="en-US"/>
              <a:pPr/>
              <a:t>14</a:t>
            </a:fld>
            <a:endParaRPr lang="en-US"/>
          </a:p>
        </p:txBody>
      </p:sp>
      <p:sp>
        <p:nvSpPr>
          <p:cNvPr id="163842" name="Rectangle 2"/>
          <p:cNvSpPr>
            <a:spLocks noGrp="1" noRot="1" noChangeAspect="1" noChangeArrowheads="1" noTextEdit="1"/>
          </p:cNvSpPr>
          <p:nvPr>
            <p:ph type="sldImg"/>
          </p:nvPr>
        </p:nvSpPr>
        <p:spPr>
          <a:ln/>
        </p:spPr>
      </p:sp>
      <p:sp>
        <p:nvSpPr>
          <p:cNvPr id="1638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3A16D7-4C09-4A7B-9B58-16E25E89D98C}" type="slidenum">
              <a:rPr lang="en-US"/>
              <a:pPr/>
              <a:t>15</a:t>
            </a:fld>
            <a:endParaRPr lang="en-US"/>
          </a:p>
        </p:txBody>
      </p:sp>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CF02F6-C25E-4D03-9067-A2A66416CB12}" type="slidenum">
              <a:rPr lang="en-US"/>
              <a:pPr/>
              <a:t>16</a:t>
            </a:fld>
            <a:endParaRPr lang="en-US"/>
          </a:p>
        </p:txBody>
      </p:sp>
      <p:sp>
        <p:nvSpPr>
          <p:cNvPr id="220162" name="Rectangle 2"/>
          <p:cNvSpPr>
            <a:spLocks noGrp="1" noRot="1" noChangeAspect="1" noChangeArrowheads="1" noTextEdit="1"/>
          </p:cNvSpPr>
          <p:nvPr>
            <p:ph type="sldImg"/>
          </p:nvPr>
        </p:nvSpPr>
        <p:spPr>
          <a:ln/>
        </p:spPr>
      </p:sp>
      <p:sp>
        <p:nvSpPr>
          <p:cNvPr id="2201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B4C1D5-82CE-4D7B-BB92-E6FD0928C707}" type="slidenum">
              <a:rPr lang="en-US"/>
              <a:pPr/>
              <a:t>17</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CC6521-5CA8-430E-AD6F-43648872806C}" type="slidenum">
              <a:rPr lang="en-US"/>
              <a:pPr/>
              <a:t>18</a:t>
            </a:fld>
            <a:endParaRPr lang="en-US"/>
          </a:p>
        </p:txBody>
      </p:sp>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CFC0B2-46C3-4076-971A-F58906D1F4FD}" type="slidenum">
              <a:rPr lang="en-US"/>
              <a:pPr/>
              <a:t>19</a:t>
            </a:fld>
            <a:endParaRPr lang="en-US"/>
          </a:p>
        </p:txBody>
      </p:sp>
      <p:sp>
        <p:nvSpPr>
          <p:cNvPr id="222210" name="Rectangle 2"/>
          <p:cNvSpPr>
            <a:spLocks noGrp="1" noRot="1" noChangeAspect="1" noChangeArrowheads="1" noTextEdit="1"/>
          </p:cNvSpPr>
          <p:nvPr>
            <p:ph type="sldImg"/>
          </p:nvPr>
        </p:nvSpPr>
        <p:spPr>
          <a:ln/>
        </p:spPr>
      </p:sp>
      <p:sp>
        <p:nvSpPr>
          <p:cNvPr id="2222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01-02-2023</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2</a:t>
            </a:fld>
            <a:endParaRPr lang="en-US"/>
          </a:p>
        </p:txBody>
      </p:sp>
    </p:spTree>
    <p:extLst>
      <p:ext uri="{BB962C8B-B14F-4D97-AF65-F5344CB8AC3E}">
        <p14:creationId xmlns:p14="http://schemas.microsoft.com/office/powerpoint/2010/main" val="35720039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01-02-2023</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20</a:t>
            </a:fld>
            <a:endParaRPr lang="en-US"/>
          </a:p>
        </p:txBody>
      </p:sp>
    </p:spTree>
    <p:extLst>
      <p:ext uri="{BB962C8B-B14F-4D97-AF65-F5344CB8AC3E}">
        <p14:creationId xmlns:p14="http://schemas.microsoft.com/office/powerpoint/2010/main" val="7870883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01-02-2023</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21</a:t>
            </a:fld>
            <a:endParaRPr lang="en-US"/>
          </a:p>
        </p:txBody>
      </p:sp>
    </p:spTree>
    <p:extLst>
      <p:ext uri="{BB962C8B-B14F-4D97-AF65-F5344CB8AC3E}">
        <p14:creationId xmlns:p14="http://schemas.microsoft.com/office/powerpoint/2010/main" val="7870883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01-02-2023</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22</a:t>
            </a:fld>
            <a:endParaRPr lang="en-US"/>
          </a:p>
        </p:txBody>
      </p:sp>
    </p:spTree>
    <p:extLst>
      <p:ext uri="{BB962C8B-B14F-4D97-AF65-F5344CB8AC3E}">
        <p14:creationId xmlns:p14="http://schemas.microsoft.com/office/powerpoint/2010/main" val="787088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01-02-2023</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23</a:t>
            </a:fld>
            <a:endParaRPr lang="en-US"/>
          </a:p>
        </p:txBody>
      </p:sp>
    </p:spTree>
    <p:extLst>
      <p:ext uri="{BB962C8B-B14F-4D97-AF65-F5344CB8AC3E}">
        <p14:creationId xmlns:p14="http://schemas.microsoft.com/office/powerpoint/2010/main" val="7870883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B7DB8777-730E-4566-9E7D-57673F617546}" type="slidenum">
              <a:rPr lang="en-US" smtClean="0"/>
              <a:pPr eaLnBrk="1" hangingPunct="1"/>
              <a:t>54</a:t>
            </a:fld>
            <a:endParaRPr lang="en-US" smtClean="0"/>
          </a:p>
        </p:txBody>
      </p:sp>
      <p:sp>
        <p:nvSpPr>
          <p:cNvPr id="135171" name="Slide Image Placeholder 1"/>
          <p:cNvSpPr>
            <a:spLocks noGrp="1" noRot="1" noChangeAspect="1" noTextEdit="1"/>
          </p:cNvSpPr>
          <p:nvPr>
            <p:ph type="sldImg"/>
          </p:nvPr>
        </p:nvSpPr>
        <p:spPr>
          <a:ln/>
        </p:spPr>
      </p:sp>
      <p:sp>
        <p:nvSpPr>
          <p:cNvPr id="13517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smtClean="0"/>
              <a:t>O flou</a:t>
            </a:r>
          </a:p>
        </p:txBody>
      </p:sp>
      <p:sp>
        <p:nvSpPr>
          <p:cNvPr id="135173"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fld id="{45CAF98A-0461-46E5-A685-28654A910B96}" type="slidenum">
              <a:rPr lang="en-US" sz="1200"/>
              <a:pPr algn="r" eaLnBrk="1" hangingPunct="1"/>
              <a:t>54</a:t>
            </a:fld>
            <a:endParaRPr lang="en-US"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2ABC6BE-CED8-4813-82F1-7EC94310BB60}" type="slidenum">
              <a:rPr lang="en-US" smtClean="0"/>
              <a:pPr eaLnBrk="1" hangingPunct="1"/>
              <a:t>88</a:t>
            </a:fld>
            <a:endParaRPr lang="en-US" smtClean="0"/>
          </a:p>
        </p:txBody>
      </p:sp>
      <p:sp>
        <p:nvSpPr>
          <p:cNvPr id="136195" name="Rectangle 2"/>
          <p:cNvSpPr>
            <a:spLocks noGrp="1" noRot="1" noChangeAspect="1" noTextEdit="1"/>
          </p:cNvSpPr>
          <p:nvPr>
            <p:ph type="sldImg"/>
          </p:nvPr>
        </p:nvSpPr>
        <p:spPr>
          <a:ln/>
        </p:spPr>
      </p:sp>
      <p:sp>
        <p:nvSpPr>
          <p:cNvPr id="136196" name="Rectangle 3"/>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a:p>
            <a:pPr eaLnBrk="1" hangingPunct="1"/>
            <a:endParaRPr lang="en-US" smtClean="0"/>
          </a:p>
          <a:p>
            <a:pPr eaLnBrk="1" hangingPunct="1"/>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a:ln/>
        </p:spPr>
      </p:sp>
      <p:sp>
        <p:nvSpPr>
          <p:cNvPr id="137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smtClean="0"/>
          </a:p>
        </p:txBody>
      </p:sp>
      <p:sp>
        <p:nvSpPr>
          <p:cNvPr id="1372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984D4621-50F6-4A03-9288-F1CED19C6EEF}" type="slidenum">
              <a:rPr lang="en-US" smtClean="0"/>
              <a:pPr eaLnBrk="1" hangingPunct="1"/>
              <a:t>90</a:t>
            </a:fld>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a:ln/>
        </p:spPr>
      </p:sp>
      <p:sp>
        <p:nvSpPr>
          <p:cNvPr id="1382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smtClean="0"/>
          </a:p>
        </p:txBody>
      </p:sp>
      <p:sp>
        <p:nvSpPr>
          <p:cNvPr id="1382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AEAAA292-E0D5-4905-9903-CB0D374AB346}" type="slidenum">
              <a:rPr lang="en-US" smtClean="0"/>
              <a:pPr eaLnBrk="1" hangingPunct="1"/>
              <a:t>91</a:t>
            </a:fld>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01-02-2023</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124</a:t>
            </a:fld>
            <a:endParaRPr lang="en-US"/>
          </a:p>
        </p:txBody>
      </p:sp>
    </p:spTree>
    <p:extLst>
      <p:ext uri="{BB962C8B-B14F-4D97-AF65-F5344CB8AC3E}">
        <p14:creationId xmlns:p14="http://schemas.microsoft.com/office/powerpoint/2010/main" val="1457681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01-02-2023</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3</a:t>
            </a:fld>
            <a:endParaRPr lang="en-US"/>
          </a:p>
        </p:txBody>
      </p:sp>
    </p:spTree>
    <p:extLst>
      <p:ext uri="{BB962C8B-B14F-4D97-AF65-F5344CB8AC3E}">
        <p14:creationId xmlns:p14="http://schemas.microsoft.com/office/powerpoint/2010/main" val="787088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01-02-2023</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4</a:t>
            </a:fld>
            <a:endParaRPr lang="en-US"/>
          </a:p>
        </p:txBody>
      </p:sp>
    </p:spTree>
    <p:extLst>
      <p:ext uri="{BB962C8B-B14F-4D97-AF65-F5344CB8AC3E}">
        <p14:creationId xmlns:p14="http://schemas.microsoft.com/office/powerpoint/2010/main" val="787088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Computer Graphics is an area of computer science and engineering which play a very important role in almost every applications of computer software and use of computer science. Computer Graphics involves display, manipulation and storage of pictures and experimental data for proper visualization using a computer. Typically a graphics system comprises of a host computer which must have a support of a fast processor, a large memory and frame buffer along with a few other crucial components. The first of them is the display devices. Color monitors are one example of such display device. We need a set of input devices. Typical examples are the mouse, keyboard, joystick, touch screen, trackball etc. Through these input devices you provide input to the computer and display device is an output device which shows you the </a:t>
            </a:r>
            <a:r>
              <a:rPr lang="en-US" dirty="0" err="1" smtClean="0"/>
              <a:t>image.There</a:t>
            </a:r>
            <a:r>
              <a:rPr lang="en-US" dirty="0" smtClean="0"/>
              <a:t> are other examples of output devices like LCD panels, laser printers, color printers, plotters etc. We can have interfacing devices for a computer graphic system such as video input output to a system or an interface to the TV. So these are some of the basic requirements necessary to build a computer graphic system</a:t>
            </a:r>
          </a:p>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01-02-2023</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5</a:t>
            </a:fld>
            <a:endParaRPr lang="en-US"/>
          </a:p>
        </p:txBody>
      </p:sp>
    </p:spTree>
    <p:extLst>
      <p:ext uri="{BB962C8B-B14F-4D97-AF65-F5344CB8AC3E}">
        <p14:creationId xmlns:p14="http://schemas.microsoft.com/office/powerpoint/2010/main" val="787088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Computer Graphics is an area of computer science and engineering which play a very important role in almost every applications of computer software and use of computer science. Computer Graphics involves display, manipulation and storage of pictures and experimental data for proper visualization using a computer. Typically a graphics system comprises of a host computer which must have a support of a fast processor, a large memory and frame buffer along with a few other crucial components. The first of them is the display devices. Color monitors are one example of such display device. We need a set of input devices. Typical examples are the mouse, keyboard, joystick, touch screen, trackball etc. Through these input devices you provide input to the computer and display device is an output device which shows you the </a:t>
            </a:r>
            <a:r>
              <a:rPr lang="en-US" dirty="0" err="1" smtClean="0"/>
              <a:t>image.There</a:t>
            </a:r>
            <a:r>
              <a:rPr lang="en-US" dirty="0" smtClean="0"/>
              <a:t> are other examples of output devices like LCD panels, laser printers, color printers, plotters etc. We can have interfacing devices for a computer graphic system such as video input output to a system or an interface to the TV. So these are some of the basic requirements necessary to build a computer graphic system</a:t>
            </a:r>
          </a:p>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01-02-2023</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6</a:t>
            </a:fld>
            <a:endParaRPr lang="en-US"/>
          </a:p>
        </p:txBody>
      </p:sp>
    </p:spTree>
    <p:extLst>
      <p:ext uri="{BB962C8B-B14F-4D97-AF65-F5344CB8AC3E}">
        <p14:creationId xmlns:p14="http://schemas.microsoft.com/office/powerpoint/2010/main" val="787088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Computer Graphics is an area of computer science and engineering which play a very important role in almost every applications of computer software and use of computer science. Computer Graphics involves display, manipulation and storage of pictures and experimental data for proper visualization using a computer. Typically a graphics system comprises of a host computer which must have a support of a fast processor, a large memory and frame buffer along with a few other crucial components. The first of them is the display devices. Color monitors are one example of such display device. We need a set of input devices. Typical examples are the mouse, keyboard, joystick, touch screen, trackball etc. Through these input devices you provide input to the computer and display device is an output device which shows you the </a:t>
            </a:r>
            <a:r>
              <a:rPr lang="en-US" dirty="0" err="1" smtClean="0"/>
              <a:t>image.There</a:t>
            </a:r>
            <a:r>
              <a:rPr lang="en-US" dirty="0" smtClean="0"/>
              <a:t> are other examples of output devices like LCD panels, laser printers, color printers, plotters etc. We can have interfacing devices for a computer graphic system such as video input output to a system or an interface to the TV. So these are some of the basic requirements necessary to build a computer graphic system</a:t>
            </a:r>
          </a:p>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01-02-2023</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7</a:t>
            </a:fld>
            <a:endParaRPr lang="en-US"/>
          </a:p>
        </p:txBody>
      </p:sp>
    </p:spTree>
    <p:extLst>
      <p:ext uri="{BB962C8B-B14F-4D97-AF65-F5344CB8AC3E}">
        <p14:creationId xmlns:p14="http://schemas.microsoft.com/office/powerpoint/2010/main" val="787088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Computer Graphics is an area of computer science and engineering which play a very important role in almost every applications of computer software and use of computer science. Computer Graphics involves display, manipulation and storage of pictures and experimental data for proper visualization using a computer. Typically a graphics system comprises of a host computer which must have a support of a fast processor, a large memory and frame buffer along with a few other crucial components. The first of them is the display devices. Color monitors are one example of such display device. We need a set of input devices. Typical examples are the mouse, keyboard, joystick, touch screen, trackball etc. Through these input devices you provide input to the computer and display device is an output device which shows you the </a:t>
            </a:r>
            <a:r>
              <a:rPr lang="en-US" dirty="0" err="1" smtClean="0"/>
              <a:t>image.There</a:t>
            </a:r>
            <a:r>
              <a:rPr lang="en-US" dirty="0" smtClean="0"/>
              <a:t> are other examples of output devices like LCD panels, laser printers, color printers, plotters etc. We can have interfacing devices for a computer graphic system such as video input output to a system or an interface to the TV. So these are some of the basic requirements necessary to build a computer graphic system</a:t>
            </a:r>
          </a:p>
          <a:p>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01-02-2023</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8</a:t>
            </a:fld>
            <a:endParaRPr lang="en-US"/>
          </a:p>
        </p:txBody>
      </p:sp>
    </p:spTree>
    <p:extLst>
      <p:ext uri="{BB962C8B-B14F-4D97-AF65-F5344CB8AC3E}">
        <p14:creationId xmlns:p14="http://schemas.microsoft.com/office/powerpoint/2010/main" val="787088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Computer Graphics is an area of computer science and engineering which play a very important role in almost every applications of computer software and use of computer science. Computer Graphics involves display, manipulation and storage of pictures and experimental data for proper visualization using a computer. Typically a graphics system comprises of a host computer which must have a support of a fast processor, a large memory and frame buffer along with a few other crucial components. The first of them is the display devices. Color monitors are one example of such display device. We need a set of input devices. Typical examples are the mouse, keyboard, joystick, touch screen, trackball etc. Through these input devices you provide input to the computer and display device is an output device which shows you the </a:t>
            </a:r>
            <a:r>
              <a:rPr lang="en-US" dirty="0" err="1" smtClean="0"/>
              <a:t>image.There</a:t>
            </a:r>
            <a:r>
              <a:rPr lang="en-US" dirty="0" smtClean="0"/>
              <a:t> are other examples of output devices like LCD panels, laser printers, color printers, plotters etc. We can have interfacing devices for a computer graphic system such as video input output to a system or an interface to the TV. So these are some of the basic requirements necessary to build a computer graphic system</a:t>
            </a:r>
            <a:endParaRPr lang="en-US" dirty="0"/>
          </a:p>
        </p:txBody>
      </p:sp>
      <p:sp>
        <p:nvSpPr>
          <p:cNvPr id="4" name="Date Placeholder 3"/>
          <p:cNvSpPr>
            <a:spLocks noGrp="1"/>
          </p:cNvSpPr>
          <p:nvPr>
            <p:ph type="dt" idx="10"/>
          </p:nvPr>
        </p:nvSpPr>
        <p:spPr/>
        <p:txBody>
          <a:bodyPr/>
          <a:lstStyle/>
          <a:p>
            <a:fld id="{0D247752-78CA-404D-91C8-45DA75B158D6}" type="datetime1">
              <a:rPr lang="en-IN" smtClean="0"/>
              <a:pPr/>
              <a:t>01-02-2023</a:t>
            </a:fld>
            <a:endParaRPr lang="en-US"/>
          </a:p>
        </p:txBody>
      </p:sp>
      <p:sp>
        <p:nvSpPr>
          <p:cNvPr id="5" name="Slide Number Placeholder 4"/>
          <p:cNvSpPr>
            <a:spLocks noGrp="1"/>
          </p:cNvSpPr>
          <p:nvPr>
            <p:ph type="sldNum" sz="quarter" idx="11"/>
          </p:nvPr>
        </p:nvSpPr>
        <p:spPr/>
        <p:txBody>
          <a:bodyPr/>
          <a:lstStyle/>
          <a:p>
            <a:fld id="{F2DDEA72-A9DA-0241-B584-7E6AEC2B0F1F}" type="slidenum">
              <a:rPr lang="en-US" smtClean="0"/>
              <a:pPr/>
              <a:t>9</a:t>
            </a:fld>
            <a:endParaRPr lang="en-US"/>
          </a:p>
        </p:txBody>
      </p:sp>
    </p:spTree>
    <p:extLst>
      <p:ext uri="{BB962C8B-B14F-4D97-AF65-F5344CB8AC3E}">
        <p14:creationId xmlns:p14="http://schemas.microsoft.com/office/powerpoint/2010/main" val="787088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7A51A5-507D-7240-9F56-DD7EA04A7C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C4C527D8-0F25-C74A-A33A-50E2C4ECC7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B087DB8D-2085-BA4F-BAA0-77C9844548D8}"/>
              </a:ext>
            </a:extLst>
          </p:cNvPr>
          <p:cNvSpPr>
            <a:spLocks noGrp="1"/>
          </p:cNvSpPr>
          <p:nvPr>
            <p:ph type="dt" sz="half" idx="10"/>
          </p:nvPr>
        </p:nvSpPr>
        <p:spPr/>
        <p:txBody>
          <a:bodyPr/>
          <a:lstStyle/>
          <a:p>
            <a:fld id="{96F860D4-43D9-1743-83F5-C61DF5B0AAFC}" type="datetimeFigureOut">
              <a:rPr lang="en-US" smtClean="0"/>
              <a:pPr/>
              <a:t>2/1/2023</a:t>
            </a:fld>
            <a:endParaRPr lang="en-US"/>
          </a:p>
        </p:txBody>
      </p:sp>
      <p:sp>
        <p:nvSpPr>
          <p:cNvPr id="5" name="Footer Placeholder 4">
            <a:extLst>
              <a:ext uri="{FF2B5EF4-FFF2-40B4-BE49-F238E27FC236}">
                <a16:creationId xmlns="" xmlns:a16="http://schemas.microsoft.com/office/drawing/2014/main" id="{E314435B-1C12-E548-9938-754F28F1CF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670445A2-F60F-8B4C-8CF6-5D16442B9D5E}"/>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1279454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160795C-9FBC-E649-BC83-1E0949D057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2C366DD0-31C0-B144-B38B-DD81A100ABA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46741D1B-40DA-2741-A4B3-7EAAD6A42A09}"/>
              </a:ext>
            </a:extLst>
          </p:cNvPr>
          <p:cNvSpPr>
            <a:spLocks noGrp="1"/>
          </p:cNvSpPr>
          <p:nvPr>
            <p:ph type="dt" sz="half" idx="10"/>
          </p:nvPr>
        </p:nvSpPr>
        <p:spPr/>
        <p:txBody>
          <a:bodyPr/>
          <a:lstStyle/>
          <a:p>
            <a:fld id="{96F860D4-43D9-1743-83F5-C61DF5B0AAFC}" type="datetimeFigureOut">
              <a:rPr lang="en-US" smtClean="0"/>
              <a:pPr/>
              <a:t>2/1/2023</a:t>
            </a:fld>
            <a:endParaRPr lang="en-US"/>
          </a:p>
        </p:txBody>
      </p:sp>
      <p:sp>
        <p:nvSpPr>
          <p:cNvPr id="5" name="Footer Placeholder 4">
            <a:extLst>
              <a:ext uri="{FF2B5EF4-FFF2-40B4-BE49-F238E27FC236}">
                <a16:creationId xmlns="" xmlns:a16="http://schemas.microsoft.com/office/drawing/2014/main" id="{B43DE584-0159-E747-A6DC-AA897D1EC4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BD84B54D-88D0-5843-AB57-7A4A6194ECB7}"/>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2092495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3F6ED751-46A5-E944-BFD1-6418997625F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5F849067-FF63-A545-B8AB-1D4C2EB8116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B78A832E-7C18-E844-AD16-385329DD3693}"/>
              </a:ext>
            </a:extLst>
          </p:cNvPr>
          <p:cNvSpPr>
            <a:spLocks noGrp="1"/>
          </p:cNvSpPr>
          <p:nvPr>
            <p:ph type="dt" sz="half" idx="10"/>
          </p:nvPr>
        </p:nvSpPr>
        <p:spPr/>
        <p:txBody>
          <a:bodyPr/>
          <a:lstStyle/>
          <a:p>
            <a:fld id="{96F860D4-43D9-1743-83F5-C61DF5B0AAFC}" type="datetimeFigureOut">
              <a:rPr lang="en-US" smtClean="0"/>
              <a:pPr/>
              <a:t>2/1/2023</a:t>
            </a:fld>
            <a:endParaRPr lang="en-US"/>
          </a:p>
        </p:txBody>
      </p:sp>
      <p:sp>
        <p:nvSpPr>
          <p:cNvPr id="5" name="Footer Placeholder 4">
            <a:extLst>
              <a:ext uri="{FF2B5EF4-FFF2-40B4-BE49-F238E27FC236}">
                <a16:creationId xmlns="" xmlns:a16="http://schemas.microsoft.com/office/drawing/2014/main" id="{87ED703F-ADE5-7446-B855-CC86422455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9BBBEDA4-FFEC-2D4E-8187-CE601486227A}"/>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36848100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10390717" cy="8382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08000" y="1371600"/>
            <a:ext cx="561340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324600" y="1371600"/>
            <a:ext cx="5615517"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a:xfrm>
            <a:off x="9448800" y="6248400"/>
            <a:ext cx="2540000" cy="457200"/>
          </a:xfrm>
        </p:spPr>
        <p:txBody>
          <a:bodyPr/>
          <a:lstStyle>
            <a:lvl1pPr>
              <a:defRPr/>
            </a:lvl1pPr>
          </a:lstStyle>
          <a:p>
            <a:fld id="{5567CE25-0B92-4F2E-ACBE-07B0C1BCC576}" type="slidenum">
              <a:rPr lang="en-US"/>
              <a:pPr/>
              <a:t>‹#›</a:t>
            </a:fld>
            <a:endParaRPr lang="en-US"/>
          </a:p>
        </p:txBody>
      </p:sp>
    </p:spTree>
    <p:extLst>
      <p:ext uri="{BB962C8B-B14F-4D97-AF65-F5344CB8AC3E}">
        <p14:creationId xmlns:p14="http://schemas.microsoft.com/office/powerpoint/2010/main" val="6175290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122238"/>
            <a:ext cx="10058400" cy="1295400"/>
          </a:xfrm>
        </p:spPr>
        <p:txBody>
          <a:bodyPr/>
          <a:lstStyle/>
          <a:p>
            <a:r>
              <a:rPr lang="en-US" smtClean="0"/>
              <a:t>Click to edit Master title style</a:t>
            </a:r>
            <a:endParaRPr lang="en-IN"/>
          </a:p>
        </p:txBody>
      </p:sp>
      <p:sp>
        <p:nvSpPr>
          <p:cNvPr id="3" name="Table Placeholder 2"/>
          <p:cNvSpPr>
            <a:spLocks noGrp="1"/>
          </p:cNvSpPr>
          <p:nvPr>
            <p:ph type="tbl" idx="1"/>
          </p:nvPr>
        </p:nvSpPr>
        <p:spPr>
          <a:xfrm>
            <a:off x="609600" y="1719263"/>
            <a:ext cx="10972800" cy="4411662"/>
          </a:xfrm>
        </p:spPr>
        <p:txBody>
          <a:bodyPr/>
          <a:lstStyle/>
          <a:p>
            <a:pPr lvl="0"/>
            <a:endParaRPr lang="en-IN" noProof="0" smtClean="0"/>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7"/>
          <p:cNvSpPr>
            <a:spLocks noGrp="1" noChangeArrowheads="1"/>
          </p:cNvSpPr>
          <p:nvPr>
            <p:ph type="sldNum" sz="quarter" idx="12"/>
          </p:nvPr>
        </p:nvSpPr>
        <p:spPr>
          <a:ln/>
        </p:spPr>
        <p:txBody>
          <a:bodyPr/>
          <a:lstStyle>
            <a:lvl1pPr>
              <a:defRPr/>
            </a:lvl1pPr>
          </a:lstStyle>
          <a:p>
            <a:pPr>
              <a:defRPr/>
            </a:pPr>
            <a:fld id="{61B61D0D-16CF-4EF9-B0E8-6790D60E7D97}" type="slidenum">
              <a:rPr lang="en-US" altLang="en-US"/>
              <a:pPr>
                <a:defRPr/>
              </a:pPr>
              <a:t>‹#›</a:t>
            </a:fld>
            <a:endParaRPr lang="en-US" altLang="en-US"/>
          </a:p>
        </p:txBody>
      </p:sp>
    </p:spTree>
    <p:extLst>
      <p:ext uri="{BB962C8B-B14F-4D97-AF65-F5344CB8AC3E}">
        <p14:creationId xmlns:p14="http://schemas.microsoft.com/office/powerpoint/2010/main" val="256071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FFA42D-0166-F145-BD9D-8B3F9DD658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287C57CD-2153-2947-8A7E-E315EC1F1F2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1071A5E5-6204-D748-9A98-B9C434AF00B0}"/>
              </a:ext>
            </a:extLst>
          </p:cNvPr>
          <p:cNvSpPr>
            <a:spLocks noGrp="1"/>
          </p:cNvSpPr>
          <p:nvPr>
            <p:ph type="dt" sz="half" idx="10"/>
          </p:nvPr>
        </p:nvSpPr>
        <p:spPr/>
        <p:txBody>
          <a:bodyPr/>
          <a:lstStyle/>
          <a:p>
            <a:fld id="{96F860D4-43D9-1743-83F5-C61DF5B0AAFC}" type="datetimeFigureOut">
              <a:rPr lang="en-US" smtClean="0"/>
              <a:pPr/>
              <a:t>2/1/2023</a:t>
            </a:fld>
            <a:endParaRPr lang="en-US"/>
          </a:p>
        </p:txBody>
      </p:sp>
      <p:sp>
        <p:nvSpPr>
          <p:cNvPr id="5" name="Footer Placeholder 4">
            <a:extLst>
              <a:ext uri="{FF2B5EF4-FFF2-40B4-BE49-F238E27FC236}">
                <a16:creationId xmlns="" xmlns:a16="http://schemas.microsoft.com/office/drawing/2014/main" id="{2AA08948-513D-EE42-BC00-37C518792D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5ACB9B26-AAA6-5349-A5C1-4C2138338CE8}"/>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519706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29FFC2-AB03-DB42-9BD8-B22278234EC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9300DE38-3033-9F47-AA4C-8B5E13B4D7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5317132D-85B2-7949-AF1E-F8BE8D429DA4}"/>
              </a:ext>
            </a:extLst>
          </p:cNvPr>
          <p:cNvSpPr>
            <a:spLocks noGrp="1"/>
          </p:cNvSpPr>
          <p:nvPr>
            <p:ph type="dt" sz="half" idx="10"/>
          </p:nvPr>
        </p:nvSpPr>
        <p:spPr/>
        <p:txBody>
          <a:bodyPr/>
          <a:lstStyle/>
          <a:p>
            <a:fld id="{96F860D4-43D9-1743-83F5-C61DF5B0AAFC}" type="datetimeFigureOut">
              <a:rPr lang="en-US" smtClean="0"/>
              <a:pPr/>
              <a:t>2/1/2023</a:t>
            </a:fld>
            <a:endParaRPr lang="en-US"/>
          </a:p>
        </p:txBody>
      </p:sp>
      <p:sp>
        <p:nvSpPr>
          <p:cNvPr id="5" name="Footer Placeholder 4">
            <a:extLst>
              <a:ext uri="{FF2B5EF4-FFF2-40B4-BE49-F238E27FC236}">
                <a16:creationId xmlns="" xmlns:a16="http://schemas.microsoft.com/office/drawing/2014/main" id="{A9D7402D-FCC8-324B-9252-6DB27CF535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634C1BD5-59DB-F841-84E8-7C615B4D5FDA}"/>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1383057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BF97CB5-04AC-B145-8DFB-EB6410E6EE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C1F8E368-D415-204B-ACAA-F2A7CF20C40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6017E3FC-7CBB-1247-A715-756F7891E86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6BBD3D62-50EC-C044-98A5-8700F758EE6D}"/>
              </a:ext>
            </a:extLst>
          </p:cNvPr>
          <p:cNvSpPr>
            <a:spLocks noGrp="1"/>
          </p:cNvSpPr>
          <p:nvPr>
            <p:ph type="dt" sz="half" idx="10"/>
          </p:nvPr>
        </p:nvSpPr>
        <p:spPr/>
        <p:txBody>
          <a:bodyPr/>
          <a:lstStyle/>
          <a:p>
            <a:fld id="{96F860D4-43D9-1743-83F5-C61DF5B0AAFC}" type="datetimeFigureOut">
              <a:rPr lang="en-US" smtClean="0"/>
              <a:pPr/>
              <a:t>2/1/2023</a:t>
            </a:fld>
            <a:endParaRPr lang="en-US"/>
          </a:p>
        </p:txBody>
      </p:sp>
      <p:sp>
        <p:nvSpPr>
          <p:cNvPr id="6" name="Footer Placeholder 5">
            <a:extLst>
              <a:ext uri="{FF2B5EF4-FFF2-40B4-BE49-F238E27FC236}">
                <a16:creationId xmlns="" xmlns:a16="http://schemas.microsoft.com/office/drawing/2014/main" id="{8A2EAB96-574C-E141-B587-FE77CA3AF0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907F35D1-150B-B64E-B84A-2048D42BD991}"/>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2781012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B7533F-17AF-804A-A825-268C243B3B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CE659667-F4B2-D34A-84DB-2D0B3B7E9E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343CC843-ECAB-E845-A911-4684E763558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6B39753F-B4DE-CE4B-B215-45927F9B7F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B0267AF6-C258-E74A-972A-43ACAF121BC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73AB73E8-AA99-9D44-B73A-36DAB298DB66}"/>
              </a:ext>
            </a:extLst>
          </p:cNvPr>
          <p:cNvSpPr>
            <a:spLocks noGrp="1"/>
          </p:cNvSpPr>
          <p:nvPr>
            <p:ph type="dt" sz="half" idx="10"/>
          </p:nvPr>
        </p:nvSpPr>
        <p:spPr/>
        <p:txBody>
          <a:bodyPr/>
          <a:lstStyle/>
          <a:p>
            <a:fld id="{96F860D4-43D9-1743-83F5-C61DF5B0AAFC}" type="datetimeFigureOut">
              <a:rPr lang="en-US" smtClean="0"/>
              <a:pPr/>
              <a:t>2/1/2023</a:t>
            </a:fld>
            <a:endParaRPr lang="en-US"/>
          </a:p>
        </p:txBody>
      </p:sp>
      <p:sp>
        <p:nvSpPr>
          <p:cNvPr id="8" name="Footer Placeholder 7">
            <a:extLst>
              <a:ext uri="{FF2B5EF4-FFF2-40B4-BE49-F238E27FC236}">
                <a16:creationId xmlns="" xmlns:a16="http://schemas.microsoft.com/office/drawing/2014/main" id="{B0067D41-A024-DF40-9456-B595B1820A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B22720FB-7B0C-3744-BA3E-16919C38CFAE}"/>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740336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BF3F3C-AADB-6B41-A93A-646C80736E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05F44714-C02E-224F-9D69-9FD099B1B610}"/>
              </a:ext>
            </a:extLst>
          </p:cNvPr>
          <p:cNvSpPr>
            <a:spLocks noGrp="1"/>
          </p:cNvSpPr>
          <p:nvPr>
            <p:ph type="dt" sz="half" idx="10"/>
          </p:nvPr>
        </p:nvSpPr>
        <p:spPr/>
        <p:txBody>
          <a:bodyPr/>
          <a:lstStyle/>
          <a:p>
            <a:fld id="{96F860D4-43D9-1743-83F5-C61DF5B0AAFC}" type="datetimeFigureOut">
              <a:rPr lang="en-US" smtClean="0"/>
              <a:pPr/>
              <a:t>2/1/2023</a:t>
            </a:fld>
            <a:endParaRPr lang="en-US"/>
          </a:p>
        </p:txBody>
      </p:sp>
      <p:sp>
        <p:nvSpPr>
          <p:cNvPr id="4" name="Footer Placeholder 3">
            <a:extLst>
              <a:ext uri="{FF2B5EF4-FFF2-40B4-BE49-F238E27FC236}">
                <a16:creationId xmlns="" xmlns:a16="http://schemas.microsoft.com/office/drawing/2014/main" id="{6428516B-7AA2-444C-8C23-2484FBA986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8EB44E81-FED1-6D4E-AA56-C90660548A49}"/>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3882812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AB9069D-ACC1-2846-BB69-0C25ABE4128B}"/>
              </a:ext>
            </a:extLst>
          </p:cNvPr>
          <p:cNvSpPr>
            <a:spLocks noGrp="1"/>
          </p:cNvSpPr>
          <p:nvPr>
            <p:ph type="dt" sz="half" idx="10"/>
          </p:nvPr>
        </p:nvSpPr>
        <p:spPr/>
        <p:txBody>
          <a:bodyPr/>
          <a:lstStyle/>
          <a:p>
            <a:fld id="{96F860D4-43D9-1743-83F5-C61DF5B0AAFC}" type="datetimeFigureOut">
              <a:rPr lang="en-US" smtClean="0"/>
              <a:pPr/>
              <a:t>2/1/2023</a:t>
            </a:fld>
            <a:endParaRPr lang="en-US"/>
          </a:p>
        </p:txBody>
      </p:sp>
      <p:sp>
        <p:nvSpPr>
          <p:cNvPr id="3" name="Footer Placeholder 2">
            <a:extLst>
              <a:ext uri="{FF2B5EF4-FFF2-40B4-BE49-F238E27FC236}">
                <a16:creationId xmlns="" xmlns:a16="http://schemas.microsoft.com/office/drawing/2014/main" id="{167E34F7-C671-004D-809D-FAA835295E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19B55E6A-D1AE-1B44-AE7B-9AA711C28798}"/>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3507050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579681E-D7B2-6449-AF06-3270CDE660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7882A3C9-366D-3940-BC0B-0CFC92033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B953DC75-2188-D14F-8B64-470BD51712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1FC69DD6-BF4D-1F43-9CC6-5D52D2316455}"/>
              </a:ext>
            </a:extLst>
          </p:cNvPr>
          <p:cNvSpPr>
            <a:spLocks noGrp="1"/>
          </p:cNvSpPr>
          <p:nvPr>
            <p:ph type="dt" sz="half" idx="10"/>
          </p:nvPr>
        </p:nvSpPr>
        <p:spPr/>
        <p:txBody>
          <a:bodyPr/>
          <a:lstStyle/>
          <a:p>
            <a:fld id="{96F860D4-43D9-1743-83F5-C61DF5B0AAFC}" type="datetimeFigureOut">
              <a:rPr lang="en-US" smtClean="0"/>
              <a:pPr/>
              <a:t>2/1/2023</a:t>
            </a:fld>
            <a:endParaRPr lang="en-US"/>
          </a:p>
        </p:txBody>
      </p:sp>
      <p:sp>
        <p:nvSpPr>
          <p:cNvPr id="6" name="Footer Placeholder 5">
            <a:extLst>
              <a:ext uri="{FF2B5EF4-FFF2-40B4-BE49-F238E27FC236}">
                <a16:creationId xmlns="" xmlns:a16="http://schemas.microsoft.com/office/drawing/2014/main" id="{B8346F58-8566-B14B-9E2D-ADD0E3195D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69B0B562-EE07-E941-B226-A14AAE532392}"/>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3082632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98EB8B-69D9-6A4D-9AB7-AFFFB081EC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253FAE5A-CA14-1A43-91AA-DCAA4B553B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49E1AAA7-3BF0-344A-88DF-721AE46FD4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A43809F0-5FCF-8B4E-A9EF-F54690804129}"/>
              </a:ext>
            </a:extLst>
          </p:cNvPr>
          <p:cNvSpPr>
            <a:spLocks noGrp="1"/>
          </p:cNvSpPr>
          <p:nvPr>
            <p:ph type="dt" sz="half" idx="10"/>
          </p:nvPr>
        </p:nvSpPr>
        <p:spPr/>
        <p:txBody>
          <a:bodyPr/>
          <a:lstStyle/>
          <a:p>
            <a:fld id="{96F860D4-43D9-1743-83F5-C61DF5B0AAFC}" type="datetimeFigureOut">
              <a:rPr lang="en-US" smtClean="0"/>
              <a:pPr/>
              <a:t>2/1/2023</a:t>
            </a:fld>
            <a:endParaRPr lang="en-US"/>
          </a:p>
        </p:txBody>
      </p:sp>
      <p:sp>
        <p:nvSpPr>
          <p:cNvPr id="6" name="Footer Placeholder 5">
            <a:extLst>
              <a:ext uri="{FF2B5EF4-FFF2-40B4-BE49-F238E27FC236}">
                <a16:creationId xmlns="" xmlns:a16="http://schemas.microsoft.com/office/drawing/2014/main" id="{59E36D1F-45BA-FA43-9565-4D8F779528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F4A31EC5-CE1A-2F4E-AB06-9D0E90530CE7}"/>
              </a:ext>
            </a:extLst>
          </p:cNvPr>
          <p:cNvSpPr>
            <a:spLocks noGrp="1"/>
          </p:cNvSpPr>
          <p:nvPr>
            <p:ph type="sldNum" sz="quarter" idx="12"/>
          </p:nvPr>
        </p:nvSpPr>
        <p:spPr/>
        <p:txBody>
          <a:bodyPr/>
          <a:lstStyle/>
          <a:p>
            <a:fld id="{0DB3F5DA-0F3F-FF46-BDE9-7495294E9A04}" type="slidenum">
              <a:rPr lang="en-US" smtClean="0"/>
              <a:pPr/>
              <a:t>‹#›</a:t>
            </a:fld>
            <a:endParaRPr lang="en-US"/>
          </a:p>
        </p:txBody>
      </p:sp>
    </p:spTree>
    <p:extLst>
      <p:ext uri="{BB962C8B-B14F-4D97-AF65-F5344CB8AC3E}">
        <p14:creationId xmlns:p14="http://schemas.microsoft.com/office/powerpoint/2010/main" val="3211271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alphaModFix amt="6000"/>
            <a:lum/>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92329BE7-407A-964A-8517-6D42CF674F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197E2056-654E-8345-A333-D4E1EA3412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1DFC04D6-869A-864D-95B4-1005B9A7CC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F860D4-43D9-1743-83F5-C61DF5B0AAFC}" type="datetimeFigureOut">
              <a:rPr lang="en-US" smtClean="0"/>
              <a:pPr/>
              <a:t>2/1/2023</a:t>
            </a:fld>
            <a:endParaRPr lang="en-US"/>
          </a:p>
        </p:txBody>
      </p:sp>
      <p:sp>
        <p:nvSpPr>
          <p:cNvPr id="5" name="Footer Placeholder 4">
            <a:extLst>
              <a:ext uri="{FF2B5EF4-FFF2-40B4-BE49-F238E27FC236}">
                <a16:creationId xmlns="" xmlns:a16="http://schemas.microsoft.com/office/drawing/2014/main" id="{BD2A2738-A23A-F74B-92DF-8746BC7CD0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4B72659A-8EA6-A843-9183-BBE98959F8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B3F5DA-0F3F-FF46-BDE9-7495294E9A04}" type="slidenum">
              <a:rPr lang="en-US" smtClean="0"/>
              <a:pPr/>
              <a:t>‹#›</a:t>
            </a:fld>
            <a:endParaRPr lang="en-US"/>
          </a:p>
        </p:txBody>
      </p:sp>
    </p:spTree>
    <p:extLst>
      <p:ext uri="{BB962C8B-B14F-4D97-AF65-F5344CB8AC3E}">
        <p14:creationId xmlns:p14="http://schemas.microsoft.com/office/powerpoint/2010/main" val="5000724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smtClean="0">
                <a:solidFill>
                  <a:schemeClr val="bg1"/>
                </a:solidFill>
                <a:latin typeface="Tinos"/>
                <a:ea typeface="+mj-ea"/>
                <a:cs typeface="+mj-cs"/>
              </a:rPr>
              <a:t>School of Computing Science and Engineering</a:t>
            </a:r>
            <a:endParaRPr lang="en-US" altLang="zh-CN" sz="2800" b="1" dirty="0">
              <a:solidFill>
                <a:schemeClr val="bg1"/>
              </a:solidFill>
              <a:latin typeface="Tinos"/>
              <a:ea typeface="+mj-ea"/>
              <a:cs typeface="+mj-cs"/>
            </a:endParaRP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BCSE3069		                                  Course Name: </a:t>
            </a:r>
            <a:r>
              <a:rPr lang="en-US" altLang="zh-CN" b="1" dirty="0" smtClean="0">
                <a:solidFill>
                  <a:schemeClr val="bg1"/>
                </a:solidFill>
                <a:latin typeface="Tinos"/>
                <a:ea typeface="+mj-ea"/>
                <a:cs typeface="+mj-cs"/>
              </a:rPr>
              <a:t>Computer Graphics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13" name="TextBox 12"/>
          <p:cNvSpPr txBox="1"/>
          <p:nvPr/>
        </p:nvSpPr>
        <p:spPr>
          <a:xfrm>
            <a:off x="1055819" y="1194374"/>
            <a:ext cx="10485120" cy="4339650"/>
          </a:xfrm>
          <a:prstGeom prst="rect">
            <a:avLst/>
          </a:prstGeom>
          <a:noFill/>
        </p:spPr>
        <p:txBody>
          <a:bodyPr wrap="square" rtlCol="0">
            <a:spAutoFit/>
          </a:bodyPr>
          <a:lstStyle/>
          <a:p>
            <a:pPr marL="533400" indent="-533400">
              <a:buFontTx/>
              <a:buAutoNum type="arabicPeriod"/>
            </a:pPr>
            <a:r>
              <a:rPr lang="en-US" altLang="en-US" sz="3600" dirty="0" smtClean="0"/>
              <a:t>Introduction </a:t>
            </a:r>
          </a:p>
          <a:p>
            <a:pPr marL="533400" indent="-533400">
              <a:buFontTx/>
              <a:buAutoNum type="arabicPeriod"/>
            </a:pPr>
            <a:r>
              <a:rPr lang="en-US" altLang="en-US" sz="3600" dirty="0" smtClean="0"/>
              <a:t>Types of Computer Graphics</a:t>
            </a:r>
          </a:p>
          <a:p>
            <a:pPr marL="533400" indent="-533400">
              <a:buFontTx/>
              <a:buAutoNum type="arabicPeriod"/>
            </a:pPr>
            <a:r>
              <a:rPr lang="en-US" altLang="en-US" sz="3600" dirty="0" smtClean="0"/>
              <a:t>Graphics Display</a:t>
            </a:r>
          </a:p>
          <a:p>
            <a:pPr marL="990600" lvl="1" indent="-533400">
              <a:buFontTx/>
              <a:buAutoNum type="arabicPeriod"/>
            </a:pPr>
            <a:r>
              <a:rPr lang="en-US" altLang="en-US" sz="3600" dirty="0" smtClean="0"/>
              <a:t>Random Scan Display</a:t>
            </a:r>
          </a:p>
          <a:p>
            <a:pPr marL="990600" lvl="1" indent="-533400">
              <a:buFontTx/>
              <a:buAutoNum type="arabicPeriod"/>
            </a:pPr>
            <a:r>
              <a:rPr lang="en-US" altLang="en-US" sz="3600" dirty="0" smtClean="0"/>
              <a:t>Raster Scan Display</a:t>
            </a:r>
            <a:endParaRPr lang="en-US" sz="3600" dirty="0">
              <a:solidFill>
                <a:srgbClr val="0000FF"/>
              </a:solidFill>
              <a:latin typeface="Times New Roman" panose="02020603050405020304" pitchFamily="18" charset="0"/>
              <a:cs typeface="Times New Roman" panose="02020603050405020304" pitchFamily="18" charset="0"/>
            </a:endParaRPr>
          </a:p>
          <a:p>
            <a:pPr marL="533400" lvl="0" indent="-533400">
              <a:buFontTx/>
              <a:buAutoNum type="arabicPeriod"/>
            </a:pPr>
            <a:r>
              <a:rPr lang="en-US" altLang="en-US" sz="3600" dirty="0" smtClean="0">
                <a:solidFill>
                  <a:prstClr val="black"/>
                </a:solidFill>
              </a:rPr>
              <a:t>Frame Buffer</a:t>
            </a:r>
          </a:p>
          <a:p>
            <a:pPr marL="533400" lvl="0" indent="-533400">
              <a:buFontTx/>
              <a:buAutoNum type="arabicPeriod"/>
            </a:pPr>
            <a:r>
              <a:rPr lang="en-US" altLang="en-US" sz="3600" dirty="0" smtClean="0">
                <a:solidFill>
                  <a:prstClr val="black"/>
                </a:solidFill>
              </a:rPr>
              <a:t>Video Controller</a:t>
            </a:r>
            <a:endParaRPr lang="en-US" altLang="en-US" sz="3600" dirty="0">
              <a:solidFill>
                <a:prstClr val="black"/>
              </a:solidFill>
            </a:endParaRPr>
          </a:p>
          <a:p>
            <a:pPr algn="ctr"/>
            <a:endParaRPr lang="en-US" sz="2400" dirty="0"/>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US" altLang="zh-CN" b="1" i="0" u="none" strike="noStrike" kern="1200" cap="none" spc="0" normalizeH="0" baseline="0" noProof="0" dirty="0" smtClean="0">
                <a:ln>
                  <a:noFill/>
                </a:ln>
                <a:solidFill>
                  <a:schemeClr val="bg1"/>
                </a:solidFill>
                <a:effectLst/>
                <a:uLnTx/>
                <a:uFillTx/>
                <a:latin typeface="Tinos"/>
                <a:ea typeface="+mj-ea"/>
                <a:cs typeface="+mj-cs"/>
              </a:rPr>
              <a:t>Name of the Faculty: </a:t>
            </a:r>
            <a:r>
              <a:rPr lang="en-US" altLang="zh-CN" b="1" dirty="0" err="1" smtClean="0">
                <a:solidFill>
                  <a:schemeClr val="bg1"/>
                </a:solidFill>
                <a:latin typeface="Tinos"/>
                <a:ea typeface="+mj-ea"/>
                <a:cs typeface="+mj-cs"/>
              </a:rPr>
              <a:t>Ashish</a:t>
            </a:r>
            <a:r>
              <a:rPr lang="en-US" altLang="zh-CN" b="1" dirty="0" smtClean="0">
                <a:solidFill>
                  <a:schemeClr val="bg1"/>
                </a:solidFill>
                <a:latin typeface="Tinos"/>
                <a:ea typeface="+mj-ea"/>
                <a:cs typeface="+mj-cs"/>
              </a:rPr>
              <a:t> Kumar </a:t>
            </a:r>
            <a:r>
              <a:rPr lang="en-US" altLang="zh-CN" b="1" dirty="0" err="1" smtClean="0">
                <a:solidFill>
                  <a:schemeClr val="bg1"/>
                </a:solidFill>
                <a:latin typeface="Tinos"/>
                <a:ea typeface="+mj-ea"/>
                <a:cs typeface="+mj-cs"/>
              </a:rPr>
              <a:t>Srivastava</a:t>
            </a:r>
            <a:r>
              <a:rPr kumimoji="0" lang="en-IN" altLang="zh-CN" b="1" i="0" u="none" strike="noStrike" kern="1200" cap="none" spc="0" normalizeH="0" baseline="0" noProof="0" dirty="0">
                <a:ln>
                  <a:noFill/>
                </a:ln>
                <a:solidFill>
                  <a:schemeClr val="bg1"/>
                </a:solidFill>
                <a:effectLst/>
                <a:uLnTx/>
                <a:uFillTx/>
                <a:latin typeface="Tinos"/>
                <a:ea typeface="+mj-ea"/>
                <a:cs typeface="+mj-cs"/>
              </a:rPr>
              <a:t>				</a:t>
            </a:r>
            <a:r>
              <a:rPr lang="en-US" altLang="zh-CN" b="1" dirty="0" smtClean="0">
                <a:solidFill>
                  <a:schemeClr val="bg1"/>
                </a:solidFill>
                <a:latin typeface="Tinos"/>
              </a:rPr>
              <a:t>Program </a:t>
            </a:r>
            <a:r>
              <a:rPr lang="en-US" altLang="zh-CN" b="1" dirty="0">
                <a:solidFill>
                  <a:schemeClr val="bg1"/>
                </a:solidFill>
                <a:latin typeface="Tinos"/>
              </a:rPr>
              <a:t>Name: </a:t>
            </a:r>
            <a:r>
              <a:rPr lang="en-US" altLang="zh-CN" b="1" dirty="0" err="1">
                <a:solidFill>
                  <a:schemeClr val="bg1"/>
                </a:solidFill>
                <a:latin typeface="Tinos"/>
              </a:rPr>
              <a:t>B.Tech</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Tree>
    <p:extLst>
      <p:ext uri="{BB962C8B-B14F-4D97-AF65-F5344CB8AC3E}">
        <p14:creationId xmlns:p14="http://schemas.microsoft.com/office/powerpoint/2010/main" val="766720853"/>
      </p:ext>
    </p:extLst>
  </p:cSld>
  <p:clrMapOvr>
    <a:masterClrMapping/>
  </p:clrMapOvr>
  <p:transition advTm="2418"/>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latin typeface="Times New Roman" pitchFamily="18" charset="0"/>
              <a:ea typeface="Arimo" charset="0"/>
              <a:cs typeface="Times New Roman" pitchFamily="18" charset="0"/>
            </a:endParaRPr>
          </a:p>
        </p:txBody>
      </p:sp>
      <p:sp>
        <p:nvSpPr>
          <p:cNvPr id="12" name="TextBox 11"/>
          <p:cNvSpPr txBox="1"/>
          <p:nvPr/>
        </p:nvSpPr>
        <p:spPr>
          <a:xfrm>
            <a:off x="571500" y="1173525"/>
            <a:ext cx="10485120" cy="646331"/>
          </a:xfrm>
          <a:prstGeom prst="rect">
            <a:avLst/>
          </a:prstGeom>
          <a:noFill/>
        </p:spPr>
        <p:txBody>
          <a:bodyPr wrap="square" rtlCol="0">
            <a:spAutoFit/>
          </a:bodyPr>
          <a:lstStyle/>
          <a:p>
            <a:pPr algn="ctr"/>
            <a:r>
              <a:rPr lang="en-US" sz="3600" dirty="0"/>
              <a:t>What is Computer Graphics?</a:t>
            </a:r>
            <a:endParaRPr lang="en-US" sz="3600" b="1" dirty="0">
              <a:solidFill>
                <a:schemeClr val="accent1"/>
              </a:solidFill>
              <a:latin typeface="Times New Roman" pitchFamily="18" charset="0"/>
              <a:cs typeface="Times New Roman" pitchFamily="18" charset="0"/>
            </a:endParaRPr>
          </a:p>
        </p:txBody>
      </p:sp>
      <p:sp>
        <p:nvSpPr>
          <p:cNvPr id="13" name="TextBox 12"/>
          <p:cNvSpPr txBox="1"/>
          <p:nvPr/>
        </p:nvSpPr>
        <p:spPr>
          <a:xfrm>
            <a:off x="571500" y="1976441"/>
            <a:ext cx="10485120" cy="5767733"/>
          </a:xfrm>
          <a:prstGeom prst="rect">
            <a:avLst/>
          </a:prstGeom>
          <a:noFill/>
        </p:spPr>
        <p:txBody>
          <a:bodyPr wrap="square" rtlCol="0">
            <a:spAutoFit/>
          </a:bodyPr>
          <a:lstStyle/>
          <a:p>
            <a:pPr marL="342900" lvl="0" indent="-342900" fontAlgn="base">
              <a:spcBef>
                <a:spcPct val="20000"/>
              </a:spcBef>
              <a:spcAft>
                <a:spcPct val="0"/>
              </a:spcAft>
              <a:buClr>
                <a:srgbClr val="3333FF"/>
              </a:buClr>
              <a:buSzPct val="60000"/>
              <a:buFont typeface="Wingdings" pitchFamily="2" charset="2"/>
              <a:buChar char="n"/>
            </a:pPr>
            <a:r>
              <a:rPr lang="en-US" sz="2800" kern="0" dirty="0">
                <a:solidFill>
                  <a:srgbClr val="000000"/>
                </a:solidFill>
                <a:latin typeface="Arial"/>
              </a:rPr>
              <a:t>Sliced by task</a:t>
            </a:r>
          </a:p>
          <a:p>
            <a:pPr marL="742950" lvl="1" indent="-285750" fontAlgn="base">
              <a:spcBef>
                <a:spcPct val="20000"/>
              </a:spcBef>
              <a:spcAft>
                <a:spcPct val="0"/>
              </a:spcAft>
              <a:buClr>
                <a:srgbClr val="CC00FF"/>
              </a:buClr>
              <a:buSzPct val="55000"/>
              <a:buFont typeface="Wingdings" pitchFamily="2" charset="2"/>
              <a:buChar char="n"/>
            </a:pPr>
            <a:r>
              <a:rPr lang="en-US" sz="2400" kern="0" dirty="0">
                <a:solidFill>
                  <a:srgbClr val="000000"/>
                </a:solidFill>
                <a:latin typeface="Arial"/>
              </a:rPr>
              <a:t>Creating pictures on a computer</a:t>
            </a:r>
          </a:p>
          <a:p>
            <a:pPr marL="742950" lvl="1" indent="-285750" fontAlgn="base">
              <a:spcBef>
                <a:spcPct val="20000"/>
              </a:spcBef>
              <a:spcAft>
                <a:spcPct val="0"/>
              </a:spcAft>
              <a:buClr>
                <a:srgbClr val="CC00FF"/>
              </a:buClr>
              <a:buSzPct val="55000"/>
              <a:buFont typeface="Wingdings" pitchFamily="2" charset="2"/>
              <a:buChar char="n"/>
            </a:pPr>
            <a:r>
              <a:rPr lang="en-US" sz="2400" kern="0" dirty="0">
                <a:solidFill>
                  <a:srgbClr val="000000"/>
                </a:solidFill>
                <a:latin typeface="Arial"/>
              </a:rPr>
              <a:t>Interacting with those pictures</a:t>
            </a:r>
          </a:p>
          <a:p>
            <a:pPr marL="742950" lvl="1" indent="-285750" fontAlgn="base">
              <a:spcBef>
                <a:spcPct val="20000"/>
              </a:spcBef>
              <a:spcAft>
                <a:spcPct val="0"/>
              </a:spcAft>
              <a:buClr>
                <a:srgbClr val="CC00FF"/>
              </a:buClr>
              <a:buSzPct val="55000"/>
              <a:buFont typeface="Wingdings" pitchFamily="2" charset="2"/>
              <a:buChar char="n"/>
            </a:pPr>
            <a:r>
              <a:rPr lang="en-US" sz="2400" kern="0" dirty="0">
                <a:solidFill>
                  <a:srgbClr val="000000"/>
                </a:solidFill>
                <a:latin typeface="Arial"/>
              </a:rPr>
              <a:t>Drawing those pictures faster</a:t>
            </a:r>
          </a:p>
          <a:p>
            <a:pPr marL="742950" lvl="1" indent="-285750" fontAlgn="base">
              <a:spcBef>
                <a:spcPct val="20000"/>
              </a:spcBef>
              <a:spcAft>
                <a:spcPct val="0"/>
              </a:spcAft>
              <a:buClr>
                <a:srgbClr val="CC00FF"/>
              </a:buClr>
              <a:buSzPct val="55000"/>
              <a:buFont typeface="Wingdings" pitchFamily="2" charset="2"/>
              <a:buChar char="n"/>
            </a:pPr>
            <a:r>
              <a:rPr lang="en-US" sz="2400" kern="0" dirty="0">
                <a:solidFill>
                  <a:srgbClr val="000000"/>
                </a:solidFill>
                <a:latin typeface="Arial"/>
              </a:rPr>
              <a:t>Displaying those pictures bigger, brighter</a:t>
            </a:r>
          </a:p>
          <a:p>
            <a:pPr marL="742950" lvl="1" indent="-285750" fontAlgn="base">
              <a:spcBef>
                <a:spcPct val="20000"/>
              </a:spcBef>
              <a:spcAft>
                <a:spcPct val="0"/>
              </a:spcAft>
              <a:buClr>
                <a:srgbClr val="CC00FF"/>
              </a:buClr>
              <a:buSzPct val="55000"/>
              <a:buFont typeface="Wingdings" pitchFamily="2" charset="2"/>
              <a:buChar char="n"/>
            </a:pPr>
            <a:r>
              <a:rPr lang="en-US" sz="2400" kern="0" dirty="0">
                <a:solidFill>
                  <a:srgbClr val="000000"/>
                </a:solidFill>
                <a:latin typeface="Arial"/>
              </a:rPr>
              <a:t>Simulating physical phenomena</a:t>
            </a:r>
          </a:p>
          <a:p>
            <a:pPr marL="742950" lvl="1" indent="-285750" fontAlgn="base">
              <a:spcBef>
                <a:spcPct val="20000"/>
              </a:spcBef>
              <a:spcAft>
                <a:spcPct val="0"/>
              </a:spcAft>
              <a:buClr>
                <a:srgbClr val="CC00FF"/>
              </a:buClr>
              <a:buSzPct val="55000"/>
              <a:buFont typeface="Wingdings" pitchFamily="2" charset="2"/>
              <a:buChar char="n"/>
            </a:pPr>
            <a:r>
              <a:rPr lang="en-US" sz="2400" kern="0" dirty="0">
                <a:solidFill>
                  <a:srgbClr val="000000"/>
                </a:solidFill>
                <a:latin typeface="Arial"/>
              </a:rPr>
              <a:t>Visualization of complex data</a:t>
            </a:r>
          </a:p>
          <a:p>
            <a:pPr marL="742950" lvl="1" indent="-285750" fontAlgn="base">
              <a:spcBef>
                <a:spcPct val="20000"/>
              </a:spcBef>
              <a:spcAft>
                <a:spcPct val="0"/>
              </a:spcAft>
              <a:buClr>
                <a:srgbClr val="CC00FF"/>
              </a:buClr>
              <a:buSzPct val="55000"/>
              <a:buFont typeface="Wingdings" pitchFamily="2" charset="2"/>
              <a:buChar char="n"/>
            </a:pPr>
            <a:r>
              <a:rPr lang="en-US" sz="2400" kern="0" dirty="0">
                <a:solidFill>
                  <a:srgbClr val="000000"/>
                </a:solidFill>
                <a:latin typeface="Arial"/>
              </a:rPr>
              <a:t>Acquiring real-world geometry</a:t>
            </a:r>
          </a:p>
          <a:p>
            <a:pPr marL="742950" lvl="1" indent="-285750" fontAlgn="base">
              <a:spcBef>
                <a:spcPct val="20000"/>
              </a:spcBef>
              <a:spcAft>
                <a:spcPct val="0"/>
              </a:spcAft>
              <a:buClr>
                <a:srgbClr val="CC00FF"/>
              </a:buClr>
              <a:buSzPct val="55000"/>
              <a:buFont typeface="Wingdings" pitchFamily="2" charset="2"/>
              <a:buChar char="n"/>
            </a:pPr>
            <a:r>
              <a:rPr lang="en-US" sz="2400" kern="0" dirty="0">
                <a:solidFill>
                  <a:srgbClr val="000000"/>
                </a:solidFill>
                <a:latin typeface="Arial"/>
              </a:rPr>
              <a:t>Simulating plants</a:t>
            </a:r>
          </a:p>
          <a:p>
            <a:pPr marL="742950" lvl="1" indent="-285750" fontAlgn="base">
              <a:spcBef>
                <a:spcPct val="20000"/>
              </a:spcBef>
              <a:spcAft>
                <a:spcPct val="0"/>
              </a:spcAft>
              <a:buClr>
                <a:srgbClr val="CC00FF"/>
              </a:buClr>
              <a:buSzPct val="55000"/>
              <a:buFont typeface="Wingdings" pitchFamily="2" charset="2"/>
              <a:buChar char="n"/>
            </a:pPr>
            <a:r>
              <a:rPr lang="en-US" sz="2400" kern="0" dirty="0">
                <a:solidFill>
                  <a:srgbClr val="000000"/>
                </a:solidFill>
                <a:latin typeface="Arial"/>
              </a:rPr>
              <a:t>Video games</a:t>
            </a:r>
          </a:p>
          <a:p>
            <a:pPr marL="742950" lvl="1" indent="-285750" fontAlgn="base">
              <a:spcBef>
                <a:spcPct val="20000"/>
              </a:spcBef>
              <a:spcAft>
                <a:spcPct val="0"/>
              </a:spcAft>
              <a:buClr>
                <a:srgbClr val="CC00FF"/>
              </a:buClr>
              <a:buSzPct val="55000"/>
              <a:buFont typeface="Wingdings" pitchFamily="2" charset="2"/>
              <a:buChar char="n"/>
            </a:pPr>
            <a:r>
              <a:rPr lang="en-US" sz="2400" kern="0" dirty="0">
                <a:solidFill>
                  <a:srgbClr val="000000"/>
                </a:solidFill>
                <a:latin typeface="Arial"/>
              </a:rPr>
              <a:t>Breaking stuff</a:t>
            </a:r>
          </a:p>
          <a:p>
            <a:pPr marL="742950" lvl="1" indent="-285750" fontAlgn="base">
              <a:spcBef>
                <a:spcPct val="20000"/>
              </a:spcBef>
              <a:spcAft>
                <a:spcPct val="0"/>
              </a:spcAft>
              <a:buClr>
                <a:srgbClr val="CC00FF"/>
              </a:buClr>
              <a:buSzPct val="55000"/>
              <a:buFont typeface="Wingdings" pitchFamily="2" charset="2"/>
              <a:buChar char="n"/>
            </a:pPr>
            <a:r>
              <a:rPr lang="en-US" sz="2400" kern="0" dirty="0">
                <a:solidFill>
                  <a:srgbClr val="000000"/>
                </a:solidFill>
                <a:latin typeface="Arial"/>
              </a:rPr>
              <a:t>…</a:t>
            </a:r>
            <a:r>
              <a:rPr lang="en-IN" sz="2400" dirty="0" smtClean="0">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a:p>
            <a:pPr algn="ctr"/>
            <a:endParaRPr lang="en-US" sz="2400" dirty="0">
              <a:latin typeface="Times New Roman" pitchFamily="18" charset="0"/>
              <a:cs typeface="Times New Roman" pitchFamily="18" charset="0"/>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US" altLang="zh-CN" b="1" i="0" u="none" strike="noStrike" kern="1200" cap="none" spc="0" normalizeH="0" baseline="0" noProof="0" dirty="0" smtClean="0">
                <a:ln>
                  <a:noFill/>
                </a:ln>
                <a:solidFill>
                  <a:schemeClr val="bg1"/>
                </a:solidFill>
                <a:effectLst/>
                <a:uLnTx/>
                <a:uFillTx/>
                <a:latin typeface="Times New Roman" pitchFamily="18" charset="0"/>
                <a:ea typeface="+mj-ea"/>
                <a:cs typeface="Times New Roman" pitchFamily="18" charset="0"/>
              </a:rPr>
              <a:t>Name of the Faculty: </a:t>
            </a:r>
            <a:r>
              <a:rPr lang="en-US" altLang="zh-CN" b="1" dirty="0" err="1" smtClean="0">
                <a:solidFill>
                  <a:schemeClr val="bg1"/>
                </a:solidFill>
                <a:latin typeface="Times New Roman" pitchFamily="18" charset="0"/>
                <a:cs typeface="Times New Roman" pitchFamily="18" charset="0"/>
              </a:rPr>
              <a:t>Ashish</a:t>
            </a:r>
            <a:r>
              <a:rPr lang="en-US" altLang="zh-CN" b="1" dirty="0" smtClean="0">
                <a:solidFill>
                  <a:schemeClr val="bg1"/>
                </a:solidFill>
                <a:latin typeface="Times New Roman" pitchFamily="18" charset="0"/>
                <a:cs typeface="Times New Roman" pitchFamily="18" charset="0"/>
              </a:rPr>
              <a:t> Kumar </a:t>
            </a:r>
            <a:r>
              <a:rPr lang="en-US" altLang="zh-CN" b="1" dirty="0" err="1" smtClean="0">
                <a:solidFill>
                  <a:schemeClr val="bg1"/>
                </a:solidFill>
                <a:latin typeface="Times New Roman" pitchFamily="18" charset="0"/>
                <a:cs typeface="Times New Roman" pitchFamily="18" charset="0"/>
              </a:rPr>
              <a:t>Srivastava</a:t>
            </a:r>
            <a:r>
              <a:rPr kumimoji="0" lang="en-IN" altLang="zh-CN" b="1" i="0" u="none" strike="noStrike" kern="1200" cap="none" spc="0" normalizeH="0" baseline="0" noProof="0" dirty="0" smtClean="0">
                <a:ln>
                  <a:noFill/>
                </a:ln>
                <a:solidFill>
                  <a:schemeClr val="bg1"/>
                </a:solidFill>
                <a:effectLst/>
                <a:uLnTx/>
                <a:uFillTx/>
                <a:latin typeface="Times New Roman" pitchFamily="18" charset="0"/>
                <a:ea typeface="+mj-ea"/>
                <a:cs typeface="Times New Roman" pitchFamily="18" charset="0"/>
              </a:rPr>
              <a:t>			</a:t>
            </a:r>
            <a:r>
              <a:rPr lang="en-IN" altLang="zh-CN" b="1" dirty="0">
                <a:solidFill>
                  <a:schemeClr val="bg1"/>
                </a:solidFill>
                <a:latin typeface="Times New Roman" pitchFamily="18" charset="0"/>
                <a:ea typeface="+mj-ea"/>
                <a:cs typeface="Times New Roman" pitchFamily="18" charset="0"/>
              </a:rPr>
              <a:t> </a:t>
            </a:r>
            <a:r>
              <a:rPr lang="en-IN" altLang="zh-CN" b="1" dirty="0" smtClean="0">
                <a:solidFill>
                  <a:schemeClr val="bg1"/>
                </a:solidFill>
                <a:latin typeface="Times New Roman" pitchFamily="18" charset="0"/>
                <a:ea typeface="+mj-ea"/>
                <a:cs typeface="Times New Roman" pitchFamily="18" charset="0"/>
              </a:rPr>
              <a:t>      </a:t>
            </a:r>
            <a:r>
              <a:rPr lang="en-US" altLang="zh-CN" b="1" dirty="0" smtClean="0">
                <a:solidFill>
                  <a:schemeClr val="bg1"/>
                </a:solidFill>
                <a:latin typeface="Times New Roman" pitchFamily="18" charset="0"/>
                <a:cs typeface="Times New Roman" pitchFamily="18" charset="0"/>
              </a:rPr>
              <a:t>Program Name: </a:t>
            </a:r>
            <a:r>
              <a:rPr lang="en-US" altLang="zh-CN" b="1" dirty="0" err="1" smtClean="0">
                <a:solidFill>
                  <a:schemeClr val="bg1"/>
                </a:solidFill>
                <a:latin typeface="Times New Roman" pitchFamily="18" charset="0"/>
                <a:cs typeface="Times New Roman" pitchFamily="18" charset="0"/>
              </a:rPr>
              <a:t>B.Tech</a:t>
            </a:r>
            <a:endParaRPr lang="zh-CN" altLang="en-US" b="1" dirty="0" smtClean="0">
              <a:solidFill>
                <a:schemeClr val="bg1"/>
              </a:solidFill>
              <a:latin typeface="Times New Roman" pitchFamily="18" charset="0"/>
              <a:cs typeface="Times New Roman" pitchFamily="18" charset="0"/>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mes New Roman" pitchFamily="18" charset="0"/>
              <a:ea typeface="+mj-ea"/>
              <a:cs typeface="Times New Roman" pitchFamily="18" charset="0"/>
            </a:endParaRPr>
          </a:p>
        </p:txBody>
      </p:sp>
      <p:sp>
        <p:nvSpPr>
          <p:cNvPr id="15"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smtClean="0">
                <a:solidFill>
                  <a:schemeClr val="bg1"/>
                </a:solidFill>
                <a:latin typeface="Times New Roman" pitchFamily="18" charset="0"/>
                <a:ea typeface="+mj-ea"/>
                <a:cs typeface="Times New Roman" pitchFamily="18" charset="0"/>
              </a:rPr>
              <a:t>School of Computing Science and Engineering</a:t>
            </a:r>
            <a:endParaRPr lang="en-US" altLang="zh-CN" sz="2800" b="1" dirty="0">
              <a:solidFill>
                <a:schemeClr val="bg1"/>
              </a:solidFill>
              <a:latin typeface="Times New Roman" pitchFamily="18" charset="0"/>
              <a:ea typeface="+mj-ea"/>
              <a:cs typeface="Times New Roman" pitchFamily="18" charset="0"/>
            </a:endParaRPr>
          </a:p>
          <a:p>
            <a:pPr lvl="0" algn="ctr">
              <a:lnSpc>
                <a:spcPct val="90000"/>
              </a:lnSpc>
              <a:spcBef>
                <a:spcPct val="0"/>
              </a:spcBef>
              <a:defRPr/>
            </a:pPr>
            <a:r>
              <a:rPr lang="en-US" altLang="zh-CN" b="1" dirty="0">
                <a:solidFill>
                  <a:schemeClr val="bg1"/>
                </a:solidFill>
                <a:latin typeface="Times New Roman" pitchFamily="18" charset="0"/>
                <a:ea typeface="+mj-ea"/>
                <a:cs typeface="Times New Roman" pitchFamily="18" charset="0"/>
              </a:rPr>
              <a:t/>
            </a:r>
            <a:br>
              <a:rPr lang="en-US" altLang="zh-CN" b="1" dirty="0">
                <a:solidFill>
                  <a:schemeClr val="bg1"/>
                </a:solidFill>
                <a:latin typeface="Times New Roman" pitchFamily="18" charset="0"/>
                <a:ea typeface="+mj-ea"/>
                <a:cs typeface="Times New Roman" pitchFamily="18" charset="0"/>
              </a:rPr>
            </a:br>
            <a:r>
              <a:rPr lang="en-US" altLang="zh-CN" b="1" dirty="0">
                <a:solidFill>
                  <a:schemeClr val="bg1"/>
                </a:solidFill>
                <a:latin typeface="Times New Roman" pitchFamily="18" charset="0"/>
                <a:ea typeface="+mj-ea"/>
                <a:cs typeface="Times New Roman" pitchFamily="18" charset="0"/>
              </a:rPr>
              <a:t> Course Code : BCSE3069		                                  Course Name: </a:t>
            </a:r>
            <a:r>
              <a:rPr lang="en-US" altLang="zh-CN" b="1" dirty="0" smtClean="0">
                <a:solidFill>
                  <a:schemeClr val="bg1"/>
                </a:solidFill>
                <a:latin typeface="Times New Roman" pitchFamily="18" charset="0"/>
                <a:ea typeface="+mj-ea"/>
                <a:cs typeface="Times New Roman" pitchFamily="18" charset="0"/>
              </a:rPr>
              <a:t>Computer Graphics</a:t>
            </a:r>
            <a:endParaRPr kumimoji="0" lang="zh-CN" altLang="en-US" b="1" i="0" u="none" strike="noStrike" kern="1200" cap="none" spc="0" normalizeH="0" baseline="0" noProof="0" dirty="0">
              <a:ln>
                <a:noFill/>
              </a:ln>
              <a:solidFill>
                <a:schemeClr val="bg1"/>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3930509381"/>
      </p:ext>
    </p:extLst>
  </p:cSld>
  <p:clrMapOvr>
    <a:masterClrMapping/>
  </p:clrMapOvr>
  <p:transition advTm="2418"/>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pPr eaLnBrk="1" hangingPunct="1"/>
            <a:endParaRPr lang="en-IN" smtClean="0"/>
          </a:p>
        </p:txBody>
      </p:sp>
      <p:pic>
        <p:nvPicPr>
          <p:cNvPr id="108547" name="Picture 3" descr="shadow-mask-animation"/>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a:xfrm>
            <a:off x="3733800" y="2416175"/>
            <a:ext cx="4724400" cy="3016250"/>
          </a:xfrm>
          <a:noFill/>
        </p:spPr>
      </p:pic>
    </p:spTree>
    <p:extLst>
      <p:ext uri="{BB962C8B-B14F-4D97-AF65-F5344CB8AC3E}">
        <p14:creationId xmlns:p14="http://schemas.microsoft.com/office/powerpoint/2010/main" val="397191156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1016000" y="-381000"/>
            <a:ext cx="10058400" cy="1295400"/>
          </a:xfrm>
        </p:spPr>
        <p:txBody>
          <a:bodyPr/>
          <a:lstStyle/>
          <a:p>
            <a:pPr algn="ctr" eaLnBrk="1" hangingPunct="1"/>
            <a:r>
              <a:rPr lang="en-US" smtClean="0"/>
              <a:t>Shadow Mask</a:t>
            </a:r>
          </a:p>
        </p:txBody>
      </p:sp>
      <p:sp>
        <p:nvSpPr>
          <p:cNvPr id="109571" name="Rectangle 3"/>
          <p:cNvSpPr>
            <a:spLocks noGrp="1" noChangeArrowheads="1"/>
          </p:cNvSpPr>
          <p:nvPr>
            <p:ph type="body" idx="1"/>
          </p:nvPr>
        </p:nvSpPr>
        <p:spPr>
          <a:xfrm>
            <a:off x="609600" y="1143001"/>
            <a:ext cx="10972800" cy="4987925"/>
          </a:xfrm>
        </p:spPr>
        <p:txBody>
          <a:bodyPr/>
          <a:lstStyle/>
          <a:p>
            <a:pPr eaLnBrk="1" hangingPunct="1">
              <a:lnSpc>
                <a:spcPct val="80000"/>
              </a:lnSpc>
            </a:pPr>
            <a:r>
              <a:rPr lang="en-US" sz="2600" smtClean="0"/>
              <a:t>A metal plate or shadow mask is placed just behind the phosphor screen. </a:t>
            </a:r>
          </a:p>
          <a:p>
            <a:pPr eaLnBrk="1" hangingPunct="1">
              <a:lnSpc>
                <a:spcPct val="80000"/>
              </a:lnSpc>
            </a:pPr>
            <a:r>
              <a:rPr lang="en-US" sz="2600" smtClean="0"/>
              <a:t>The plate has small holes.</a:t>
            </a:r>
          </a:p>
          <a:p>
            <a:pPr eaLnBrk="1" hangingPunct="1">
              <a:lnSpc>
                <a:spcPct val="80000"/>
              </a:lnSpc>
            </a:pPr>
            <a:r>
              <a:rPr lang="en-US" sz="2600" smtClean="0"/>
              <a:t>The guns placed shape of a triangle.</a:t>
            </a:r>
          </a:p>
          <a:p>
            <a:pPr eaLnBrk="1" hangingPunct="1">
              <a:lnSpc>
                <a:spcPct val="80000"/>
              </a:lnSpc>
            </a:pPr>
            <a:r>
              <a:rPr lang="en-US" sz="2600" smtClean="0"/>
              <a:t>These electron guns group in delta </a:t>
            </a:r>
          </a:p>
          <a:p>
            <a:pPr eaLnBrk="1" hangingPunct="1">
              <a:lnSpc>
                <a:spcPct val="80000"/>
              </a:lnSpc>
            </a:pPr>
            <a:r>
              <a:rPr lang="en-US" sz="2600" smtClean="0"/>
              <a:t>They are responsible for RED, BLUE &amp; GREEN components of light i.e. output of the CRT.</a:t>
            </a:r>
          </a:p>
          <a:p>
            <a:pPr eaLnBrk="1" hangingPunct="1">
              <a:lnSpc>
                <a:spcPct val="80000"/>
              </a:lnSpc>
            </a:pPr>
            <a:r>
              <a:rPr lang="en-US" sz="2600" smtClean="0"/>
              <a:t>The electron beam from all the three guns are brought to the same point of focus on the shadow mask</a:t>
            </a:r>
          </a:p>
          <a:p>
            <a:pPr eaLnBrk="1" hangingPunct="1">
              <a:lnSpc>
                <a:spcPct val="80000"/>
              </a:lnSpc>
            </a:pPr>
            <a:r>
              <a:rPr lang="en-US" sz="2600" smtClean="0"/>
              <a:t>The phosphor is laid down in groups of three spots </a:t>
            </a:r>
            <a:r>
              <a:rPr lang="en-US" sz="2600" b="1" u="sng" smtClean="0"/>
              <a:t>red</a:t>
            </a:r>
            <a:r>
              <a:rPr lang="en-US" sz="2600" smtClean="0"/>
              <a:t> ,</a:t>
            </a:r>
            <a:r>
              <a:rPr lang="en-US" sz="2600" b="1" u="sng" smtClean="0"/>
              <a:t>blue</a:t>
            </a:r>
            <a:r>
              <a:rPr lang="en-US" sz="2600" smtClean="0"/>
              <a:t>  and </a:t>
            </a:r>
            <a:r>
              <a:rPr lang="en-US" sz="2600" b="1" u="sng" smtClean="0"/>
              <a:t>green</a:t>
            </a:r>
            <a:r>
              <a:rPr lang="en-US" sz="2600" smtClean="0"/>
              <a:t> such that each spot is struck by electrons from appropriate gun.</a:t>
            </a:r>
            <a:endParaRPr lang="en-US" sz="2600" b="1" u="sng" smtClean="0"/>
          </a:p>
        </p:txBody>
      </p:sp>
    </p:spTree>
    <p:extLst>
      <p:ext uri="{BB962C8B-B14F-4D97-AF65-F5344CB8AC3E}">
        <p14:creationId xmlns:p14="http://schemas.microsoft.com/office/powerpoint/2010/main" val="47749746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endParaRPr lang="en-IN" smtClean="0"/>
          </a:p>
        </p:txBody>
      </p:sp>
      <p:sp>
        <p:nvSpPr>
          <p:cNvPr id="110595" name="Rectangle 3"/>
          <p:cNvSpPr>
            <a:spLocks noGrp="1" noChangeArrowheads="1"/>
          </p:cNvSpPr>
          <p:nvPr>
            <p:ph type="body" idx="1"/>
          </p:nvPr>
        </p:nvSpPr>
        <p:spPr/>
        <p:txBody>
          <a:bodyPr/>
          <a:lstStyle/>
          <a:p>
            <a:pPr eaLnBrk="1" hangingPunct="1"/>
            <a:r>
              <a:rPr lang="en-US" smtClean="0"/>
              <a:t>By modulating the beam current the light output in each of the three color components can be controlled</a:t>
            </a:r>
          </a:p>
          <a:p>
            <a:pPr eaLnBrk="1" hangingPunct="1"/>
            <a:r>
              <a:rPr lang="en-US" smtClean="0"/>
              <a:t>Different phosphor light can be combined to get a range of colors</a:t>
            </a:r>
          </a:p>
        </p:txBody>
      </p:sp>
    </p:spTree>
    <p:extLst>
      <p:ext uri="{BB962C8B-B14F-4D97-AF65-F5344CB8AC3E}">
        <p14:creationId xmlns:p14="http://schemas.microsoft.com/office/powerpoint/2010/main" val="245480195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pPr eaLnBrk="1" hangingPunct="1"/>
            <a:endParaRPr lang="en-IN" smtClean="0"/>
          </a:p>
        </p:txBody>
      </p:sp>
      <p:sp>
        <p:nvSpPr>
          <p:cNvPr id="111619" name="Rectangle 3"/>
          <p:cNvSpPr>
            <a:spLocks noGrp="1" noChangeArrowheads="1"/>
          </p:cNvSpPr>
          <p:nvPr>
            <p:ph type="body" idx="1"/>
          </p:nvPr>
        </p:nvSpPr>
        <p:spPr>
          <a:xfrm>
            <a:off x="609600" y="1600201"/>
            <a:ext cx="10972800" cy="4411663"/>
          </a:xfrm>
        </p:spPr>
        <p:txBody>
          <a:bodyPr/>
          <a:lstStyle/>
          <a:p>
            <a:pPr eaLnBrk="1" hangingPunct="1"/>
            <a:r>
              <a:rPr lang="en-US" smtClean="0"/>
              <a:t>Advantage:</a:t>
            </a:r>
          </a:p>
          <a:p>
            <a:pPr lvl="1" eaLnBrk="1" hangingPunct="1"/>
            <a:r>
              <a:rPr lang="en-US" smtClean="0"/>
              <a:t>produce realistic images</a:t>
            </a:r>
          </a:p>
          <a:p>
            <a:pPr lvl="1" eaLnBrk="1" hangingPunct="1"/>
            <a:r>
              <a:rPr lang="en-US" smtClean="0"/>
              <a:t>also produced different colors</a:t>
            </a:r>
          </a:p>
          <a:p>
            <a:pPr lvl="1" eaLnBrk="1" hangingPunct="1"/>
            <a:r>
              <a:rPr lang="en-US" smtClean="0"/>
              <a:t>and shadows scenes. </a:t>
            </a:r>
          </a:p>
          <a:p>
            <a:pPr eaLnBrk="1" hangingPunct="1"/>
            <a:r>
              <a:rPr lang="en-US" smtClean="0"/>
              <a:t>Disadvantages</a:t>
            </a:r>
          </a:p>
          <a:p>
            <a:pPr lvl="1" eaLnBrk="1" hangingPunct="1"/>
            <a:r>
              <a:rPr lang="en-US" smtClean="0"/>
              <a:t>low resolution</a:t>
            </a:r>
          </a:p>
          <a:p>
            <a:pPr lvl="1" eaLnBrk="1" hangingPunct="1"/>
            <a:r>
              <a:rPr lang="en-US" smtClean="0"/>
              <a:t>expensive</a:t>
            </a:r>
          </a:p>
          <a:p>
            <a:pPr lvl="1" eaLnBrk="1" hangingPunct="1"/>
            <a:r>
              <a:rPr lang="en-US" smtClean="0"/>
              <a:t>electron beam directed to whole screen </a:t>
            </a:r>
          </a:p>
          <a:p>
            <a:pPr eaLnBrk="1" hangingPunct="1">
              <a:buFont typeface="Wingdings" pitchFamily="2" charset="2"/>
              <a:buNone/>
            </a:pPr>
            <a:endParaRPr lang="en-US" smtClean="0"/>
          </a:p>
          <a:p>
            <a:pPr lvl="1" eaLnBrk="1" hangingPunct="1"/>
            <a:endParaRPr lang="en-US" smtClean="0"/>
          </a:p>
          <a:p>
            <a:pPr lvl="1" eaLnBrk="1" hangingPunct="1"/>
            <a:endParaRPr lang="en-US" smtClean="0"/>
          </a:p>
        </p:txBody>
      </p:sp>
    </p:spTree>
    <p:extLst>
      <p:ext uri="{BB962C8B-B14F-4D97-AF65-F5344CB8AC3E}">
        <p14:creationId xmlns:p14="http://schemas.microsoft.com/office/powerpoint/2010/main" val="304968494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pPr algn="ctr" eaLnBrk="1" hangingPunct="1"/>
            <a:r>
              <a:rPr lang="en-US" smtClean="0"/>
              <a:t>Inherent Memory Devices</a:t>
            </a:r>
          </a:p>
        </p:txBody>
      </p:sp>
      <p:sp>
        <p:nvSpPr>
          <p:cNvPr id="112643" name="Rectangle 3"/>
          <p:cNvSpPr>
            <a:spLocks noGrp="1" noChangeArrowheads="1"/>
          </p:cNvSpPr>
          <p:nvPr>
            <p:ph type="body" idx="1"/>
          </p:nvPr>
        </p:nvSpPr>
        <p:spPr/>
        <p:txBody>
          <a:bodyPr/>
          <a:lstStyle/>
          <a:p>
            <a:pPr eaLnBrk="1" hangingPunct="1">
              <a:lnSpc>
                <a:spcPct val="90000"/>
              </a:lnSpc>
            </a:pPr>
            <a:r>
              <a:rPr lang="en-US" smtClean="0"/>
              <a:t>To avoid repeated refreshing, inherent memory contents are used.</a:t>
            </a:r>
          </a:p>
          <a:p>
            <a:pPr eaLnBrk="1" hangingPunct="1">
              <a:lnSpc>
                <a:spcPct val="90000"/>
              </a:lnSpc>
            </a:pPr>
            <a:r>
              <a:rPr lang="en-US" smtClean="0"/>
              <a:t>These devices store picture information inside the CRT.</a:t>
            </a:r>
          </a:p>
          <a:p>
            <a:pPr eaLnBrk="1" hangingPunct="1">
              <a:lnSpc>
                <a:spcPct val="90000"/>
              </a:lnSpc>
            </a:pPr>
            <a:r>
              <a:rPr lang="en-US" smtClean="0"/>
              <a:t>There are three types of inherent memory devices</a:t>
            </a:r>
          </a:p>
          <a:p>
            <a:pPr lvl="1" eaLnBrk="1" hangingPunct="1">
              <a:lnSpc>
                <a:spcPct val="90000"/>
              </a:lnSpc>
            </a:pPr>
            <a:r>
              <a:rPr lang="en-US" smtClean="0"/>
              <a:t>DVST</a:t>
            </a:r>
          </a:p>
          <a:p>
            <a:pPr lvl="1" eaLnBrk="1" hangingPunct="1">
              <a:lnSpc>
                <a:spcPct val="90000"/>
              </a:lnSpc>
            </a:pPr>
            <a:r>
              <a:rPr lang="en-US" smtClean="0"/>
              <a:t>Plasma Panel display</a:t>
            </a:r>
          </a:p>
          <a:p>
            <a:pPr lvl="1" eaLnBrk="1" hangingPunct="1">
              <a:lnSpc>
                <a:spcPct val="90000"/>
              </a:lnSpc>
            </a:pPr>
            <a:r>
              <a:rPr lang="en-US" smtClean="0"/>
              <a:t>Laser Scan Display </a:t>
            </a:r>
          </a:p>
        </p:txBody>
      </p:sp>
    </p:spTree>
    <p:extLst>
      <p:ext uri="{BB962C8B-B14F-4D97-AF65-F5344CB8AC3E}">
        <p14:creationId xmlns:p14="http://schemas.microsoft.com/office/powerpoint/2010/main" val="277446754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914400" y="122238"/>
            <a:ext cx="10058400" cy="1295400"/>
          </a:xfrm>
        </p:spPr>
        <p:txBody>
          <a:bodyPr/>
          <a:lstStyle/>
          <a:p>
            <a:pPr algn="ctr" eaLnBrk="1" hangingPunct="1"/>
            <a:r>
              <a:rPr lang="en-US" smtClean="0"/>
              <a:t>Flat Panel Displays</a:t>
            </a:r>
          </a:p>
        </p:txBody>
      </p:sp>
      <p:sp>
        <p:nvSpPr>
          <p:cNvPr id="113667" name="Rectangle 3"/>
          <p:cNvSpPr>
            <a:spLocks noGrp="1" noChangeArrowheads="1"/>
          </p:cNvSpPr>
          <p:nvPr>
            <p:ph type="body" idx="1"/>
          </p:nvPr>
        </p:nvSpPr>
        <p:spPr/>
        <p:txBody>
          <a:bodyPr/>
          <a:lstStyle/>
          <a:p>
            <a:pPr algn="just" eaLnBrk="1" hangingPunct="1"/>
            <a:r>
              <a:rPr lang="en-US" sz="2600" smtClean="0"/>
              <a:t>Less volume, weight and power requirement</a:t>
            </a:r>
          </a:p>
          <a:p>
            <a:pPr algn="just" eaLnBrk="1" hangingPunct="1"/>
            <a:r>
              <a:rPr lang="en-US" sz="2600" smtClean="0"/>
              <a:t>Used in flat and thin TV monitors , laptops, calculators ,handheld devices, advertising boards and notice boards etc.</a:t>
            </a:r>
          </a:p>
          <a:p>
            <a:pPr algn="just" eaLnBrk="1" hangingPunct="1"/>
            <a:r>
              <a:rPr lang="en-US" sz="2600" smtClean="0"/>
              <a:t>Flat panel displays comes in two categories:</a:t>
            </a:r>
          </a:p>
          <a:p>
            <a:pPr lvl="1" algn="just" eaLnBrk="1" hangingPunct="1"/>
            <a:r>
              <a:rPr lang="en-US" sz="2200" b="1" u="sng" smtClean="0"/>
              <a:t>Emissive Displays:</a:t>
            </a:r>
            <a:r>
              <a:rPr lang="en-US" sz="2200" smtClean="0"/>
              <a:t> They convert electrical energy into light energy. E.g. Plasma Panel Display.</a:t>
            </a:r>
          </a:p>
          <a:p>
            <a:pPr lvl="1" algn="just" eaLnBrk="1" hangingPunct="1"/>
            <a:r>
              <a:rPr lang="en-US" sz="2200" b="1" u="sng" smtClean="0"/>
              <a:t>Non Emissive Displays:</a:t>
            </a:r>
            <a:r>
              <a:rPr lang="en-US" sz="2200" smtClean="0"/>
              <a:t> They use optical effects to convert sunlight or light from other sources into graphical patterns. E.g. Liquid Crystal Display</a:t>
            </a:r>
          </a:p>
        </p:txBody>
      </p:sp>
    </p:spTree>
    <p:extLst>
      <p:ext uri="{BB962C8B-B14F-4D97-AF65-F5344CB8AC3E}">
        <p14:creationId xmlns:p14="http://schemas.microsoft.com/office/powerpoint/2010/main" val="330078435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ubtitle 2"/>
          <p:cNvSpPr>
            <a:spLocks noGrp="1"/>
          </p:cNvSpPr>
          <p:nvPr>
            <p:ph type="subTitle" idx="4294967295"/>
          </p:nvPr>
        </p:nvSpPr>
        <p:spPr>
          <a:xfrm>
            <a:off x="508000" y="2133600"/>
            <a:ext cx="10871200" cy="5029200"/>
          </a:xfrm>
        </p:spPr>
        <p:txBody>
          <a:bodyPr tIns="0" rIns="45720" bIns="0" anchor="b"/>
          <a:lstStyle/>
          <a:p>
            <a:pPr marL="0" indent="0" algn="just" eaLnBrk="1" hangingPunct="1">
              <a:buFontTx/>
              <a:buChar char="•"/>
            </a:pPr>
            <a:r>
              <a:rPr lang="en-US" sz="2400" smtClean="0"/>
              <a:t>Electroluminescent display is an example of emissive displays.</a:t>
            </a:r>
          </a:p>
          <a:p>
            <a:pPr marL="0" indent="0" algn="just" eaLnBrk="1" hangingPunct="1">
              <a:buFontTx/>
              <a:buChar char="•"/>
            </a:pPr>
            <a:r>
              <a:rPr lang="en-US" sz="2400" smtClean="0"/>
              <a:t>It consists of two glass sheets placed very close to each other.</a:t>
            </a:r>
          </a:p>
          <a:p>
            <a:pPr marL="0" indent="0" algn="just" eaLnBrk="1" hangingPunct="1">
              <a:buFontTx/>
              <a:buChar char="•"/>
            </a:pPr>
            <a:r>
              <a:rPr lang="en-US" sz="2400" smtClean="0"/>
              <a:t>A series of vertical electrodes are attached on inner glass sheet and horizontally on other sheet.</a:t>
            </a:r>
          </a:p>
          <a:p>
            <a:pPr marL="0" indent="0" algn="just" eaLnBrk="1" hangingPunct="1">
              <a:buFontTx/>
              <a:buChar char="•"/>
            </a:pPr>
            <a:r>
              <a:rPr lang="en-US" sz="2400" smtClean="0"/>
              <a:t>Electroluminescent substances are a kind of phosphor. Electroluminescent phosphors emit light after absorbing electricity. </a:t>
            </a:r>
          </a:p>
          <a:p>
            <a:pPr marL="0" indent="0" algn="just" eaLnBrk="1" hangingPunct="1">
              <a:buFontTx/>
              <a:buChar char="•"/>
            </a:pPr>
            <a:r>
              <a:rPr lang="en-US" sz="2400" smtClean="0"/>
              <a:t>The region between glass plates is filled with  phosphor such as-:</a:t>
            </a:r>
          </a:p>
          <a:p>
            <a:pPr marL="742950" lvl="1" indent="-285750" algn="just" eaLnBrk="1" hangingPunct="1">
              <a:buFontTx/>
              <a:buChar char="•"/>
            </a:pPr>
            <a:r>
              <a:rPr lang="en-US" sz="2400" smtClean="0"/>
              <a:t>Phosphor doped with manganese.</a:t>
            </a:r>
          </a:p>
          <a:p>
            <a:pPr marL="742950" lvl="1" indent="-285750" algn="just" eaLnBrk="1" hangingPunct="1">
              <a:buFontTx/>
              <a:buChar char="•"/>
            </a:pPr>
            <a:r>
              <a:rPr lang="en-US" sz="2400" smtClean="0"/>
              <a:t>Zinc sulphide doped with manganese.</a:t>
            </a:r>
          </a:p>
          <a:p>
            <a:pPr marL="0" indent="0" algn="just" eaLnBrk="1" hangingPunct="1">
              <a:buFontTx/>
              <a:buChar char="•"/>
            </a:pPr>
            <a:endParaRPr lang="en-US" sz="2400" smtClean="0"/>
          </a:p>
          <a:p>
            <a:pPr marL="0" indent="0" algn="just" eaLnBrk="1" hangingPunct="1">
              <a:buFontTx/>
              <a:buChar char="•"/>
            </a:pPr>
            <a:endParaRPr lang="en-US" sz="2400" smtClean="0"/>
          </a:p>
        </p:txBody>
      </p:sp>
      <p:sp>
        <p:nvSpPr>
          <p:cNvPr id="114691" name="Text Box 4"/>
          <p:cNvSpPr txBox="1">
            <a:spLocks noChangeArrowheads="1"/>
          </p:cNvSpPr>
          <p:nvPr/>
        </p:nvSpPr>
        <p:spPr bwMode="auto">
          <a:xfrm>
            <a:off x="2235200" y="349250"/>
            <a:ext cx="572464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3600"/>
              <a:t>Electroluminescent Display</a:t>
            </a:r>
          </a:p>
        </p:txBody>
      </p:sp>
    </p:spTree>
    <p:extLst>
      <p:ext uri="{BB962C8B-B14F-4D97-AF65-F5344CB8AC3E}">
        <p14:creationId xmlns:p14="http://schemas.microsoft.com/office/powerpoint/2010/main" val="211325032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SC00028.JPG"/>
          <p:cNvPicPr>
            <a:picLocks noChangeAspect="1"/>
          </p:cNvPicPr>
          <p:nvPr/>
        </p:nvPicPr>
        <p:blipFill>
          <a:blip r:embed="rId2"/>
          <a:stretch>
            <a:fillRect/>
          </a:stretch>
        </p:blipFill>
        <p:spPr>
          <a:xfrm>
            <a:off x="1930400" y="381000"/>
            <a:ext cx="8229600" cy="5029200"/>
          </a:xfrm>
          <a:prstGeom prst="rect">
            <a:avLst/>
          </a:prstGeom>
          <a:ln>
            <a:noFill/>
          </a:ln>
          <a:effectLst>
            <a:outerShdw blurRad="292100" dist="139700" dir="2700000" algn="tl" rotWithShape="0">
              <a:srgbClr val="333333">
                <a:alpha val="65000"/>
              </a:srgbClr>
            </a:outerShdw>
          </a:effectLst>
        </p:spPr>
      </p:pic>
      <p:sp>
        <p:nvSpPr>
          <p:cNvPr id="5" name="Title 1"/>
          <p:cNvSpPr txBox="1">
            <a:spLocks/>
          </p:cNvSpPr>
          <p:nvPr/>
        </p:nvSpPr>
        <p:spPr>
          <a:xfrm>
            <a:off x="2336800" y="5562600"/>
            <a:ext cx="7315200" cy="990600"/>
          </a:xfrm>
          <a:prstGeom prst="rect">
            <a:avLst/>
          </a:prstGeom>
        </p:spPr>
        <p:txBody>
          <a:bodyPr lIns="45720" rIns="45720" anchor="ctr">
            <a:normAutofit/>
          </a:bodyPr>
          <a:lstStyle/>
          <a:p>
            <a:pPr algn="ctr" fontAlgn="auto">
              <a:spcAft>
                <a:spcPts val="0"/>
              </a:spcAft>
              <a:defRPr/>
            </a:pPr>
            <a:r>
              <a:rPr lang="en-US" sz="2400" dirty="0">
                <a:solidFill>
                  <a:srgbClr val="FFC000"/>
                </a:solidFill>
                <a:latin typeface="+mj-lt"/>
                <a:ea typeface="+mj-ea"/>
                <a:cs typeface="+mj-cs"/>
              </a:rPr>
              <a:t>Thin film Electroluminescent display device</a:t>
            </a:r>
          </a:p>
        </p:txBody>
      </p:sp>
    </p:spTree>
    <p:extLst>
      <p:ext uri="{BB962C8B-B14F-4D97-AF65-F5344CB8AC3E}">
        <p14:creationId xmlns:p14="http://schemas.microsoft.com/office/powerpoint/2010/main" val="191035124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3"/>
          <p:cNvSpPr>
            <a:spLocks noGrp="1" noChangeArrowheads="1"/>
          </p:cNvSpPr>
          <p:nvPr>
            <p:ph type="title"/>
          </p:nvPr>
        </p:nvSpPr>
        <p:spPr/>
        <p:txBody>
          <a:bodyPr/>
          <a:lstStyle/>
          <a:p>
            <a:pPr algn="ctr" eaLnBrk="1" hangingPunct="1"/>
            <a:r>
              <a:rPr lang="en-US" b="0" smtClean="0">
                <a:solidFill>
                  <a:schemeClr val="tx1"/>
                </a:solidFill>
              </a:rPr>
              <a:t>Electroluminescent Display</a:t>
            </a:r>
            <a:br>
              <a:rPr lang="en-US" b="0" smtClean="0">
                <a:solidFill>
                  <a:schemeClr val="tx1"/>
                </a:solidFill>
              </a:rPr>
            </a:br>
            <a:endParaRPr lang="en-US" b="0" smtClean="0">
              <a:solidFill>
                <a:schemeClr val="tx1"/>
              </a:solidFill>
            </a:endParaRPr>
          </a:p>
        </p:txBody>
      </p:sp>
      <p:sp>
        <p:nvSpPr>
          <p:cNvPr id="116739" name="Content Placeholder 2"/>
          <p:cNvSpPr>
            <a:spLocks noGrp="1"/>
          </p:cNvSpPr>
          <p:nvPr>
            <p:ph type="body" idx="1"/>
          </p:nvPr>
        </p:nvSpPr>
        <p:spPr/>
        <p:txBody>
          <a:bodyPr/>
          <a:lstStyle/>
          <a:p>
            <a:pPr marL="419100" indent="-382588" algn="just" eaLnBrk="1" hangingPunct="1">
              <a:buFontTx/>
              <a:buChar char="•"/>
            </a:pPr>
            <a:r>
              <a:rPr lang="en-US" sz="2600" smtClean="0"/>
              <a:t>When a sufficient high voltage is applied to a pair of crossing electrodes, the phosphor becomes</a:t>
            </a:r>
            <a:r>
              <a:rPr lang="en-US" smtClean="0"/>
              <a:t> a conductor in the area of  intersection of the two electrodes.</a:t>
            </a:r>
          </a:p>
          <a:p>
            <a:pPr marL="419100" indent="-382588" algn="just" eaLnBrk="1" hangingPunct="1">
              <a:buFontTx/>
              <a:buChar char="•"/>
            </a:pPr>
            <a:r>
              <a:rPr lang="en-US" smtClean="0"/>
              <a:t>Electric energy is then absorbed by the manganese atoms, which then releases energy as a spot of light.</a:t>
            </a:r>
          </a:p>
        </p:txBody>
      </p:sp>
    </p:spTree>
    <p:extLst>
      <p:ext uri="{BB962C8B-B14F-4D97-AF65-F5344CB8AC3E}">
        <p14:creationId xmlns:p14="http://schemas.microsoft.com/office/powerpoint/2010/main" val="197069315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Content Placeholder 2"/>
          <p:cNvSpPr>
            <a:spLocks noGrp="1"/>
          </p:cNvSpPr>
          <p:nvPr>
            <p:ph idx="4294967295"/>
          </p:nvPr>
        </p:nvSpPr>
        <p:spPr>
          <a:xfrm>
            <a:off x="304800" y="304800"/>
            <a:ext cx="11582400" cy="6553200"/>
          </a:xfrm>
        </p:spPr>
        <p:txBody>
          <a:bodyPr/>
          <a:lstStyle/>
          <a:p>
            <a:pPr marL="419100" indent="-382588" eaLnBrk="1" hangingPunct="1">
              <a:buFont typeface="Arial" charset="0"/>
              <a:buNone/>
            </a:pPr>
            <a:r>
              <a:rPr lang="en-US" smtClean="0"/>
              <a:t>    ADVANTAGES:</a:t>
            </a:r>
          </a:p>
          <a:p>
            <a:pPr marL="419100" indent="-382588" eaLnBrk="1" hangingPunct="1">
              <a:buFont typeface="Arial" charset="0"/>
              <a:buNone/>
            </a:pPr>
            <a:endParaRPr lang="en-US" smtClean="0"/>
          </a:p>
          <a:p>
            <a:pPr marL="419100" indent="-382588" eaLnBrk="1" hangingPunct="1"/>
            <a:r>
              <a:rPr lang="en-US" sz="2600" smtClean="0"/>
              <a:t>Recently blue, red, and green electroluminescent materials have been developed that offer the potential for long life and full color electroluminescent displays.</a:t>
            </a:r>
          </a:p>
          <a:p>
            <a:pPr marL="419100" indent="-382588" eaLnBrk="1" hangingPunct="1"/>
            <a:r>
              <a:rPr lang="en-US" sz="2600" smtClean="0"/>
              <a:t>It has high resolution display.</a:t>
            </a:r>
          </a:p>
          <a:p>
            <a:pPr marL="419100" indent="-382588" eaLnBrk="1" hangingPunct="1"/>
            <a:endParaRPr lang="en-US" sz="2600" smtClean="0"/>
          </a:p>
          <a:p>
            <a:pPr marL="419100" indent="-382588" eaLnBrk="1" hangingPunct="1">
              <a:buFont typeface="Arial" charset="0"/>
              <a:buNone/>
            </a:pPr>
            <a:r>
              <a:rPr lang="en-US" sz="2600" smtClean="0"/>
              <a:t>   </a:t>
            </a:r>
            <a:r>
              <a:rPr lang="en-US" smtClean="0"/>
              <a:t>DISADVANTAGES:</a:t>
            </a:r>
          </a:p>
          <a:p>
            <a:pPr marL="419100" indent="-382588" eaLnBrk="1" hangingPunct="1">
              <a:buFont typeface="Arial" charset="0"/>
              <a:buNone/>
            </a:pPr>
            <a:endParaRPr lang="en-US" smtClean="0"/>
          </a:p>
          <a:p>
            <a:pPr marL="419100" indent="-382588" eaLnBrk="1" hangingPunct="1"/>
            <a:r>
              <a:rPr lang="en-US" sz="2600" smtClean="0"/>
              <a:t>High power consumption.</a:t>
            </a:r>
          </a:p>
          <a:p>
            <a:pPr marL="419100" indent="-382588" eaLnBrk="1" hangingPunct="1"/>
            <a:r>
              <a:rPr lang="en-US" sz="2600" smtClean="0"/>
              <a:t>Expensive and bulky.</a:t>
            </a:r>
          </a:p>
          <a:p>
            <a:pPr marL="419100" indent="-382588" eaLnBrk="1" hangingPunct="1"/>
            <a:endParaRPr lang="en-US" sz="2600" smtClean="0"/>
          </a:p>
        </p:txBody>
      </p:sp>
    </p:spTree>
    <p:extLst>
      <p:ext uri="{BB962C8B-B14F-4D97-AF65-F5344CB8AC3E}">
        <p14:creationId xmlns:p14="http://schemas.microsoft.com/office/powerpoint/2010/main" val="17832535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latin typeface="Times New Roman" pitchFamily="18" charset="0"/>
              <a:ea typeface="Arimo" charset="0"/>
              <a:cs typeface="Times New Roman" pitchFamily="18" charset="0"/>
            </a:endParaRPr>
          </a:p>
        </p:txBody>
      </p:sp>
      <p:sp>
        <p:nvSpPr>
          <p:cNvPr id="12" name="TextBox 11"/>
          <p:cNvSpPr txBox="1"/>
          <p:nvPr/>
        </p:nvSpPr>
        <p:spPr>
          <a:xfrm>
            <a:off x="571500" y="908720"/>
            <a:ext cx="10485120" cy="646331"/>
          </a:xfrm>
          <a:prstGeom prst="rect">
            <a:avLst/>
          </a:prstGeom>
          <a:noFill/>
        </p:spPr>
        <p:txBody>
          <a:bodyPr wrap="square" rtlCol="0">
            <a:spAutoFit/>
          </a:bodyPr>
          <a:lstStyle/>
          <a:p>
            <a:pPr algn="ctr"/>
            <a:r>
              <a:rPr lang="en-US" sz="3600" dirty="0"/>
              <a:t>Why is Graphics Cool?</a:t>
            </a:r>
            <a:endParaRPr lang="en-US" sz="3600" b="1" dirty="0">
              <a:solidFill>
                <a:schemeClr val="accent1"/>
              </a:solidFill>
              <a:latin typeface="Times New Roman" pitchFamily="18" charset="0"/>
              <a:cs typeface="Times New Roman" pitchFamily="18" charset="0"/>
            </a:endParaRPr>
          </a:p>
        </p:txBody>
      </p:sp>
      <p:sp>
        <p:nvSpPr>
          <p:cNvPr id="13" name="TextBox 12"/>
          <p:cNvSpPr txBox="1"/>
          <p:nvPr/>
        </p:nvSpPr>
        <p:spPr>
          <a:xfrm>
            <a:off x="710565" y="1555051"/>
            <a:ext cx="10485120" cy="5693866"/>
          </a:xfrm>
          <a:prstGeom prst="rect">
            <a:avLst/>
          </a:prstGeom>
          <a:noFill/>
        </p:spPr>
        <p:txBody>
          <a:bodyPr wrap="square" rtlCol="0">
            <a:spAutoFit/>
          </a:bodyPr>
          <a:lstStyle/>
          <a:p>
            <a:pPr marL="342900" lvl="0" indent="-342900" fontAlgn="base">
              <a:spcBef>
                <a:spcPct val="20000"/>
              </a:spcBef>
              <a:spcAft>
                <a:spcPct val="0"/>
              </a:spcAft>
              <a:buClr>
                <a:srgbClr val="3333FF"/>
              </a:buClr>
              <a:buSzPct val="60000"/>
              <a:buFont typeface="Wingdings" pitchFamily="2" charset="2"/>
              <a:buChar char="n"/>
            </a:pPr>
            <a:r>
              <a:rPr lang="en-US" sz="2800" kern="0" dirty="0">
                <a:solidFill>
                  <a:srgbClr val="000000"/>
                </a:solidFill>
                <a:latin typeface="Arial"/>
              </a:rPr>
              <a:t>Interdisciplinary</a:t>
            </a:r>
          </a:p>
          <a:p>
            <a:pPr marL="742950" lvl="1" indent="-285750" fontAlgn="base">
              <a:spcBef>
                <a:spcPct val="20000"/>
              </a:spcBef>
              <a:spcAft>
                <a:spcPct val="0"/>
              </a:spcAft>
              <a:buClr>
                <a:srgbClr val="CC00FF"/>
              </a:buClr>
              <a:buSzPct val="55000"/>
              <a:buFont typeface="Wingdings" pitchFamily="2" charset="2"/>
              <a:buChar char="n"/>
            </a:pPr>
            <a:r>
              <a:rPr lang="en-US" sz="2400" kern="0" dirty="0">
                <a:solidFill>
                  <a:srgbClr val="000000"/>
                </a:solidFill>
                <a:latin typeface="Arial"/>
              </a:rPr>
              <a:t>Biology, Physics, Math, Psychology, CS, Art</a:t>
            </a:r>
          </a:p>
          <a:p>
            <a:pPr marL="342900" lvl="0" indent="-342900" fontAlgn="base">
              <a:spcBef>
                <a:spcPct val="20000"/>
              </a:spcBef>
              <a:spcAft>
                <a:spcPct val="0"/>
              </a:spcAft>
              <a:buClr>
                <a:srgbClr val="3333FF"/>
              </a:buClr>
              <a:buSzPct val="60000"/>
              <a:buFont typeface="Wingdings" pitchFamily="2" charset="2"/>
              <a:buChar char="n"/>
            </a:pPr>
            <a:r>
              <a:rPr lang="en-US" sz="2800" kern="0" dirty="0">
                <a:solidFill>
                  <a:srgbClr val="000000"/>
                </a:solidFill>
                <a:latin typeface="Arial"/>
              </a:rPr>
              <a:t>Visual</a:t>
            </a:r>
          </a:p>
          <a:p>
            <a:pPr marL="342900" lvl="0" indent="-342900" fontAlgn="base">
              <a:spcBef>
                <a:spcPct val="20000"/>
              </a:spcBef>
              <a:spcAft>
                <a:spcPct val="0"/>
              </a:spcAft>
              <a:buClr>
                <a:srgbClr val="3333FF"/>
              </a:buClr>
              <a:buSzPct val="60000"/>
              <a:buFont typeface="Wingdings" pitchFamily="2" charset="2"/>
              <a:buChar char="n"/>
            </a:pPr>
            <a:r>
              <a:rPr lang="en-US" sz="2800" kern="0" dirty="0">
                <a:solidFill>
                  <a:srgbClr val="000000"/>
                </a:solidFill>
                <a:latin typeface="Arial"/>
              </a:rPr>
              <a:t>Interactive</a:t>
            </a:r>
          </a:p>
          <a:p>
            <a:pPr marL="342900" lvl="0" indent="-342900" fontAlgn="base">
              <a:spcBef>
                <a:spcPct val="20000"/>
              </a:spcBef>
              <a:spcAft>
                <a:spcPct val="0"/>
              </a:spcAft>
              <a:buClr>
                <a:srgbClr val="3333FF"/>
              </a:buClr>
              <a:buSzPct val="60000"/>
              <a:buFont typeface="Wingdings" pitchFamily="2" charset="2"/>
              <a:buChar char="n"/>
            </a:pPr>
            <a:r>
              <a:rPr lang="en-US" sz="2800" kern="0" dirty="0">
                <a:solidFill>
                  <a:srgbClr val="000000"/>
                </a:solidFill>
                <a:latin typeface="Arial"/>
              </a:rPr>
              <a:t>Work can be demoed to technically illiterate friends</a:t>
            </a:r>
          </a:p>
          <a:p>
            <a:pPr marL="342900" lvl="0" indent="-342900" fontAlgn="base">
              <a:spcBef>
                <a:spcPct val="20000"/>
              </a:spcBef>
              <a:spcAft>
                <a:spcPct val="0"/>
              </a:spcAft>
              <a:buClr>
                <a:srgbClr val="3333FF"/>
              </a:buClr>
              <a:buSzPct val="60000"/>
              <a:buFont typeface="Wingdings" pitchFamily="2" charset="2"/>
              <a:buChar char="n"/>
            </a:pPr>
            <a:r>
              <a:rPr lang="en-US" sz="2800" kern="0" dirty="0">
                <a:solidFill>
                  <a:srgbClr val="000000"/>
                </a:solidFill>
                <a:latin typeface="Arial"/>
              </a:rPr>
              <a:t>Movies</a:t>
            </a:r>
          </a:p>
          <a:p>
            <a:pPr marL="342900" lvl="0" indent="-342900" fontAlgn="base">
              <a:spcBef>
                <a:spcPct val="20000"/>
              </a:spcBef>
              <a:spcAft>
                <a:spcPct val="0"/>
              </a:spcAft>
              <a:buClr>
                <a:srgbClr val="3333FF"/>
              </a:buClr>
              <a:buSzPct val="60000"/>
              <a:buFont typeface="Wingdings" pitchFamily="2" charset="2"/>
              <a:buChar char="n"/>
            </a:pPr>
            <a:r>
              <a:rPr lang="en-US" sz="2800" kern="0" dirty="0">
                <a:solidFill>
                  <a:srgbClr val="000000"/>
                </a:solidFill>
                <a:latin typeface="Arial"/>
              </a:rPr>
              <a:t>Games</a:t>
            </a:r>
          </a:p>
          <a:p>
            <a:pPr marL="342900" lvl="0" indent="-342900" fontAlgn="base">
              <a:spcBef>
                <a:spcPct val="20000"/>
              </a:spcBef>
              <a:spcAft>
                <a:spcPct val="0"/>
              </a:spcAft>
              <a:buClr>
                <a:srgbClr val="3333FF"/>
              </a:buClr>
              <a:buSzPct val="60000"/>
              <a:buFont typeface="Wingdings" pitchFamily="2" charset="2"/>
              <a:buChar char="n"/>
            </a:pPr>
            <a:r>
              <a:rPr lang="en-US" sz="2800" kern="0" dirty="0">
                <a:solidFill>
                  <a:srgbClr val="000000"/>
                </a:solidFill>
                <a:latin typeface="Arial"/>
              </a:rPr>
              <a:t>Money</a:t>
            </a:r>
          </a:p>
          <a:p>
            <a:pPr marL="742950" lvl="1" indent="-285750" fontAlgn="base">
              <a:spcBef>
                <a:spcPct val="20000"/>
              </a:spcBef>
              <a:spcAft>
                <a:spcPct val="0"/>
              </a:spcAft>
              <a:buClr>
                <a:srgbClr val="CC00FF"/>
              </a:buClr>
              <a:buSzPct val="55000"/>
              <a:buFont typeface="Wingdings" pitchFamily="2" charset="2"/>
              <a:buChar char="n"/>
            </a:pPr>
            <a:r>
              <a:rPr lang="en-US" sz="2400" kern="0" dirty="0">
                <a:solidFill>
                  <a:srgbClr val="000000"/>
                </a:solidFill>
                <a:latin typeface="Arial"/>
              </a:rPr>
              <a:t>Video games: $11B (2004)</a:t>
            </a:r>
          </a:p>
          <a:p>
            <a:pPr marL="742950" lvl="1" indent="-285750" fontAlgn="base">
              <a:spcBef>
                <a:spcPct val="20000"/>
              </a:spcBef>
              <a:spcAft>
                <a:spcPct val="0"/>
              </a:spcAft>
              <a:buClr>
                <a:srgbClr val="CC00FF"/>
              </a:buClr>
              <a:buSzPct val="55000"/>
              <a:buFont typeface="Wingdings" pitchFamily="2" charset="2"/>
              <a:buChar char="n"/>
            </a:pPr>
            <a:r>
              <a:rPr lang="en-US" sz="2400" kern="0" dirty="0">
                <a:solidFill>
                  <a:srgbClr val="000000"/>
                </a:solidFill>
                <a:latin typeface="Arial"/>
              </a:rPr>
              <a:t>Movies: $8.5B (2001)</a:t>
            </a:r>
          </a:p>
          <a:p>
            <a:pPr algn="ctr"/>
            <a:r>
              <a:rPr lang="en-IN" sz="2400" dirty="0" smtClean="0">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a:p>
            <a:pPr algn="ctr"/>
            <a:endParaRPr lang="en-US" sz="2400" dirty="0">
              <a:latin typeface="Times New Roman" pitchFamily="18" charset="0"/>
              <a:cs typeface="Times New Roman" pitchFamily="18" charset="0"/>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US" altLang="zh-CN" b="1" i="0" u="none" strike="noStrike" kern="1200" cap="none" spc="0" normalizeH="0" baseline="0" noProof="0" dirty="0" smtClean="0">
                <a:ln>
                  <a:noFill/>
                </a:ln>
                <a:solidFill>
                  <a:schemeClr val="bg1"/>
                </a:solidFill>
                <a:effectLst/>
                <a:uLnTx/>
                <a:uFillTx/>
                <a:latin typeface="Times New Roman" pitchFamily="18" charset="0"/>
                <a:ea typeface="+mj-ea"/>
                <a:cs typeface="Times New Roman" pitchFamily="18" charset="0"/>
              </a:rPr>
              <a:t>Name of the Faculty: </a:t>
            </a:r>
            <a:r>
              <a:rPr lang="en-US" altLang="zh-CN" b="1" dirty="0" err="1" smtClean="0">
                <a:solidFill>
                  <a:schemeClr val="bg1"/>
                </a:solidFill>
                <a:latin typeface="Times New Roman" pitchFamily="18" charset="0"/>
                <a:cs typeface="Times New Roman" pitchFamily="18" charset="0"/>
              </a:rPr>
              <a:t>Ashish</a:t>
            </a:r>
            <a:r>
              <a:rPr lang="en-US" altLang="zh-CN" b="1" dirty="0" smtClean="0">
                <a:solidFill>
                  <a:schemeClr val="bg1"/>
                </a:solidFill>
                <a:latin typeface="Times New Roman" pitchFamily="18" charset="0"/>
                <a:cs typeface="Times New Roman" pitchFamily="18" charset="0"/>
              </a:rPr>
              <a:t> Kumar </a:t>
            </a:r>
            <a:r>
              <a:rPr lang="en-US" altLang="zh-CN" b="1" dirty="0" err="1" smtClean="0">
                <a:solidFill>
                  <a:schemeClr val="bg1"/>
                </a:solidFill>
                <a:latin typeface="Times New Roman" pitchFamily="18" charset="0"/>
                <a:cs typeface="Times New Roman" pitchFamily="18" charset="0"/>
              </a:rPr>
              <a:t>Srivastava</a:t>
            </a:r>
            <a:r>
              <a:rPr kumimoji="0" lang="en-IN" altLang="zh-CN" b="1" i="0" u="none" strike="noStrike" kern="1200" cap="none" spc="0" normalizeH="0" baseline="0" noProof="0" dirty="0" smtClean="0">
                <a:ln>
                  <a:noFill/>
                </a:ln>
                <a:solidFill>
                  <a:schemeClr val="bg1"/>
                </a:solidFill>
                <a:effectLst/>
                <a:uLnTx/>
                <a:uFillTx/>
                <a:latin typeface="Times New Roman" pitchFamily="18" charset="0"/>
                <a:ea typeface="+mj-ea"/>
                <a:cs typeface="Times New Roman" pitchFamily="18" charset="0"/>
              </a:rPr>
              <a:t>			</a:t>
            </a:r>
            <a:r>
              <a:rPr lang="en-IN" altLang="zh-CN" b="1" dirty="0">
                <a:solidFill>
                  <a:schemeClr val="bg1"/>
                </a:solidFill>
                <a:latin typeface="Times New Roman" pitchFamily="18" charset="0"/>
                <a:ea typeface="+mj-ea"/>
                <a:cs typeface="Times New Roman" pitchFamily="18" charset="0"/>
              </a:rPr>
              <a:t> </a:t>
            </a:r>
            <a:r>
              <a:rPr lang="en-IN" altLang="zh-CN" b="1" dirty="0" smtClean="0">
                <a:solidFill>
                  <a:schemeClr val="bg1"/>
                </a:solidFill>
                <a:latin typeface="Times New Roman" pitchFamily="18" charset="0"/>
                <a:ea typeface="+mj-ea"/>
                <a:cs typeface="Times New Roman" pitchFamily="18" charset="0"/>
              </a:rPr>
              <a:t>      </a:t>
            </a:r>
            <a:r>
              <a:rPr lang="en-US" altLang="zh-CN" b="1" dirty="0" smtClean="0">
                <a:solidFill>
                  <a:schemeClr val="bg1"/>
                </a:solidFill>
                <a:latin typeface="Times New Roman" pitchFamily="18" charset="0"/>
                <a:cs typeface="Times New Roman" pitchFamily="18" charset="0"/>
              </a:rPr>
              <a:t>Program Name: </a:t>
            </a:r>
            <a:r>
              <a:rPr lang="en-US" altLang="zh-CN" b="1" dirty="0" err="1" smtClean="0">
                <a:solidFill>
                  <a:schemeClr val="bg1"/>
                </a:solidFill>
                <a:latin typeface="Times New Roman" pitchFamily="18" charset="0"/>
                <a:cs typeface="Times New Roman" pitchFamily="18" charset="0"/>
              </a:rPr>
              <a:t>B.Tech</a:t>
            </a:r>
            <a:endParaRPr lang="zh-CN" altLang="en-US" b="1" dirty="0" smtClean="0">
              <a:solidFill>
                <a:schemeClr val="bg1"/>
              </a:solidFill>
              <a:latin typeface="Times New Roman" pitchFamily="18" charset="0"/>
              <a:cs typeface="Times New Roman" pitchFamily="18" charset="0"/>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mes New Roman" pitchFamily="18" charset="0"/>
              <a:ea typeface="+mj-ea"/>
              <a:cs typeface="Times New Roman" pitchFamily="18" charset="0"/>
            </a:endParaRPr>
          </a:p>
        </p:txBody>
      </p:sp>
      <p:sp>
        <p:nvSpPr>
          <p:cNvPr id="15"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smtClean="0">
                <a:solidFill>
                  <a:schemeClr val="bg1"/>
                </a:solidFill>
                <a:latin typeface="Times New Roman" pitchFamily="18" charset="0"/>
                <a:ea typeface="+mj-ea"/>
                <a:cs typeface="Times New Roman" pitchFamily="18" charset="0"/>
              </a:rPr>
              <a:t>School of Computing Science and Engineering</a:t>
            </a:r>
            <a:endParaRPr lang="en-US" altLang="zh-CN" sz="2800" b="1" dirty="0">
              <a:solidFill>
                <a:schemeClr val="bg1"/>
              </a:solidFill>
              <a:latin typeface="Times New Roman" pitchFamily="18" charset="0"/>
              <a:ea typeface="+mj-ea"/>
              <a:cs typeface="Times New Roman" pitchFamily="18" charset="0"/>
            </a:endParaRPr>
          </a:p>
          <a:p>
            <a:pPr lvl="0" algn="ctr">
              <a:lnSpc>
                <a:spcPct val="90000"/>
              </a:lnSpc>
              <a:spcBef>
                <a:spcPct val="0"/>
              </a:spcBef>
              <a:defRPr/>
            </a:pPr>
            <a:r>
              <a:rPr lang="en-US" altLang="zh-CN" b="1" dirty="0">
                <a:solidFill>
                  <a:schemeClr val="bg1"/>
                </a:solidFill>
                <a:latin typeface="Times New Roman" pitchFamily="18" charset="0"/>
                <a:ea typeface="+mj-ea"/>
                <a:cs typeface="Times New Roman" pitchFamily="18" charset="0"/>
              </a:rPr>
              <a:t/>
            </a:r>
            <a:br>
              <a:rPr lang="en-US" altLang="zh-CN" b="1" dirty="0">
                <a:solidFill>
                  <a:schemeClr val="bg1"/>
                </a:solidFill>
                <a:latin typeface="Times New Roman" pitchFamily="18" charset="0"/>
                <a:ea typeface="+mj-ea"/>
                <a:cs typeface="Times New Roman" pitchFamily="18" charset="0"/>
              </a:rPr>
            </a:br>
            <a:r>
              <a:rPr lang="en-US" altLang="zh-CN" b="1" dirty="0">
                <a:solidFill>
                  <a:schemeClr val="bg1"/>
                </a:solidFill>
                <a:latin typeface="Times New Roman" pitchFamily="18" charset="0"/>
                <a:ea typeface="+mj-ea"/>
                <a:cs typeface="Times New Roman" pitchFamily="18" charset="0"/>
              </a:rPr>
              <a:t> Course Code : BCSE3069		                                  Course Name: </a:t>
            </a:r>
            <a:r>
              <a:rPr lang="en-US" altLang="zh-CN" b="1" dirty="0" smtClean="0">
                <a:solidFill>
                  <a:schemeClr val="bg1"/>
                </a:solidFill>
                <a:latin typeface="Times New Roman" pitchFamily="18" charset="0"/>
                <a:ea typeface="+mj-ea"/>
                <a:cs typeface="Times New Roman" pitchFamily="18" charset="0"/>
              </a:rPr>
              <a:t>Computer Graphics</a:t>
            </a:r>
            <a:endParaRPr kumimoji="0" lang="zh-CN" altLang="en-US" b="1" i="0" u="none" strike="noStrike" kern="1200" cap="none" spc="0" normalizeH="0" baseline="0" noProof="0" dirty="0">
              <a:ln>
                <a:noFill/>
              </a:ln>
              <a:solidFill>
                <a:schemeClr val="bg1"/>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1455246823"/>
      </p:ext>
    </p:extLst>
  </p:cSld>
  <p:clrMapOvr>
    <a:masterClrMapping/>
  </p:clrMapOvr>
  <p:transition advTm="2418"/>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algn="ctr" eaLnBrk="1" hangingPunct="1"/>
            <a:r>
              <a:rPr lang="en-US" smtClean="0"/>
              <a:t>Plasma panel Display</a:t>
            </a:r>
          </a:p>
        </p:txBody>
      </p:sp>
      <p:sp>
        <p:nvSpPr>
          <p:cNvPr id="118787" name="Rectangle 3"/>
          <p:cNvSpPr>
            <a:spLocks noGrp="1" noChangeArrowheads="1"/>
          </p:cNvSpPr>
          <p:nvPr>
            <p:ph type="body" idx="1"/>
          </p:nvPr>
        </p:nvSpPr>
        <p:spPr>
          <a:xfrm>
            <a:off x="609600" y="1719264"/>
            <a:ext cx="10972800" cy="4757737"/>
          </a:xfrm>
        </p:spPr>
        <p:txBody>
          <a:bodyPr/>
          <a:lstStyle/>
          <a:p>
            <a:pPr algn="just" eaLnBrk="1" hangingPunct="1">
              <a:lnSpc>
                <a:spcPct val="90000"/>
              </a:lnSpc>
            </a:pPr>
            <a:r>
              <a:rPr lang="en-US" sz="2100" smtClean="0"/>
              <a:t>It consists of two glass sheets placed face to face and very close to each other.</a:t>
            </a:r>
          </a:p>
          <a:p>
            <a:pPr algn="just" eaLnBrk="1" hangingPunct="1">
              <a:lnSpc>
                <a:spcPct val="90000"/>
              </a:lnSpc>
            </a:pPr>
            <a:r>
              <a:rPr lang="en-US" sz="2100" smtClean="0"/>
              <a:t>The region between them is filled with a mixture of neon based gas.</a:t>
            </a:r>
          </a:p>
          <a:p>
            <a:pPr algn="just" eaLnBrk="1" hangingPunct="1">
              <a:lnSpc>
                <a:spcPct val="90000"/>
              </a:lnSpc>
            </a:pPr>
            <a:r>
              <a:rPr lang="en-US" sz="2100" smtClean="0"/>
              <a:t>Thin and closely spaced gold electrodes are attached vertically on the inner side of one sheet and horizontally on another sheet</a:t>
            </a:r>
          </a:p>
          <a:p>
            <a:pPr eaLnBrk="1" hangingPunct="1">
              <a:lnSpc>
                <a:spcPct val="90000"/>
              </a:lnSpc>
              <a:spcBef>
                <a:spcPct val="30000"/>
              </a:spcBef>
              <a:buFont typeface="Wingdings" pitchFamily="2" charset="2"/>
              <a:buBlip>
                <a:blip r:embed="rId2"/>
              </a:buBlip>
            </a:pPr>
            <a:r>
              <a:rPr lang="en-US" sz="2100" smtClean="0"/>
              <a:t>When a sufficiently high voltage is applied the gas dissociates, i.e. electrons are stripped from the atoms. The dissociated gas is called a </a:t>
            </a:r>
            <a:r>
              <a:rPr lang="en-US" sz="2100" smtClean="0">
                <a:solidFill>
                  <a:srgbClr val="3817FF"/>
                </a:solidFill>
              </a:rPr>
              <a:t>plasma</a:t>
            </a:r>
            <a:r>
              <a:rPr lang="en-US" sz="2100" smtClean="0"/>
              <a:t>, hence the name plasma display.</a:t>
            </a:r>
          </a:p>
          <a:p>
            <a:pPr eaLnBrk="1" hangingPunct="1">
              <a:lnSpc>
                <a:spcPct val="90000"/>
              </a:lnSpc>
              <a:spcBef>
                <a:spcPct val="30000"/>
              </a:spcBef>
              <a:buFont typeface="Wingdings" pitchFamily="2" charset="2"/>
              <a:buBlip>
                <a:blip r:embed="rId2"/>
              </a:buBlip>
            </a:pPr>
            <a:r>
              <a:rPr lang="en-US" sz="2100" smtClean="0"/>
              <a:t>When the electrons recombine, energy is released in the form of photons; and the gas glows .</a:t>
            </a:r>
          </a:p>
          <a:p>
            <a:pPr eaLnBrk="1" hangingPunct="1">
              <a:lnSpc>
                <a:spcPct val="90000"/>
              </a:lnSpc>
              <a:spcBef>
                <a:spcPct val="30000"/>
              </a:spcBef>
              <a:buFont typeface="Wingdings" pitchFamily="2" charset="2"/>
              <a:buBlip>
                <a:blip r:embed="rId2"/>
              </a:buBlip>
            </a:pPr>
            <a:r>
              <a:rPr lang="en-US" sz="2100" smtClean="0"/>
              <a:t>This glow can be sustained by maintaining a high frequency alternating voltage across the cell.</a:t>
            </a:r>
          </a:p>
        </p:txBody>
      </p:sp>
    </p:spTree>
    <p:extLst>
      <p:ext uri="{BB962C8B-B14F-4D97-AF65-F5344CB8AC3E}">
        <p14:creationId xmlns:p14="http://schemas.microsoft.com/office/powerpoint/2010/main" val="373592703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pPr algn="ctr" eaLnBrk="1" hangingPunct="1"/>
            <a:r>
              <a:rPr lang="en-US" smtClean="0"/>
              <a:t>Plasma panel Display</a:t>
            </a:r>
          </a:p>
        </p:txBody>
      </p:sp>
      <p:sp>
        <p:nvSpPr>
          <p:cNvPr id="119811" name="Rectangle 3"/>
          <p:cNvSpPr>
            <a:spLocks noGrp="1" noChangeArrowheads="1"/>
          </p:cNvSpPr>
          <p:nvPr>
            <p:ph type="body" idx="1"/>
          </p:nvPr>
        </p:nvSpPr>
        <p:spPr/>
        <p:txBody>
          <a:bodyPr/>
          <a:lstStyle/>
          <a:p>
            <a:pPr algn="just" eaLnBrk="1" hangingPunct="1"/>
            <a:r>
              <a:rPr lang="en-US" smtClean="0"/>
              <a:t>A cell can be switched on by momentarily increasing the sustaining voltage and switched off by lowering the signal.</a:t>
            </a:r>
          </a:p>
          <a:p>
            <a:pPr algn="just" eaLnBrk="1" hangingPunct="1"/>
            <a:r>
              <a:rPr lang="en-US" smtClean="0"/>
              <a:t>The signal amplitude is chosen so correctly , cells that have not been fired will not be affected.</a:t>
            </a:r>
          </a:p>
        </p:txBody>
      </p:sp>
    </p:spTree>
    <p:extLst>
      <p:ext uri="{BB962C8B-B14F-4D97-AF65-F5344CB8AC3E}">
        <p14:creationId xmlns:p14="http://schemas.microsoft.com/office/powerpoint/2010/main" val="3145844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pPr algn="ctr" eaLnBrk="1" hangingPunct="1"/>
            <a:r>
              <a:rPr lang="en-US" smtClean="0"/>
              <a:t>Plasma panel Display</a:t>
            </a:r>
          </a:p>
        </p:txBody>
      </p:sp>
      <p:sp>
        <p:nvSpPr>
          <p:cNvPr id="120835" name="Rectangle 3"/>
          <p:cNvSpPr>
            <a:spLocks noGrp="1" noChangeArrowheads="1"/>
          </p:cNvSpPr>
          <p:nvPr>
            <p:ph type="body" idx="1"/>
          </p:nvPr>
        </p:nvSpPr>
        <p:spPr/>
        <p:txBody>
          <a:bodyPr/>
          <a:lstStyle/>
          <a:p>
            <a:pPr eaLnBrk="1" hangingPunct="1"/>
            <a:r>
              <a:rPr lang="en-US" sz="2600" smtClean="0"/>
              <a:t>Advantages:</a:t>
            </a:r>
          </a:p>
          <a:p>
            <a:pPr lvl="1" eaLnBrk="1" hangingPunct="1"/>
            <a:r>
              <a:rPr lang="en-US" sz="2200" smtClean="0"/>
              <a:t>It allows both selective writing and selective erase</a:t>
            </a:r>
          </a:p>
          <a:p>
            <a:pPr lvl="1" eaLnBrk="1" hangingPunct="1"/>
            <a:r>
              <a:rPr lang="en-US" sz="2200" smtClean="0"/>
              <a:t>It produces a steady image which is free from flicker.</a:t>
            </a:r>
          </a:p>
          <a:p>
            <a:pPr lvl="1" eaLnBrk="1" hangingPunct="1"/>
            <a:r>
              <a:rPr lang="en-US" sz="2200" smtClean="0"/>
              <a:t>It is less bulky than CRT.</a:t>
            </a:r>
          </a:p>
          <a:p>
            <a:pPr lvl="1" eaLnBrk="1" hangingPunct="1"/>
            <a:endParaRPr lang="en-US" sz="2200" smtClean="0"/>
          </a:p>
          <a:p>
            <a:pPr eaLnBrk="1" hangingPunct="1"/>
            <a:r>
              <a:rPr lang="en-US" sz="2600" smtClean="0"/>
              <a:t>Disadvantages:</a:t>
            </a:r>
          </a:p>
          <a:p>
            <a:pPr lvl="1" eaLnBrk="1" hangingPunct="1"/>
            <a:r>
              <a:rPr lang="en-US" sz="2200" smtClean="0"/>
              <a:t>It is monochromatic</a:t>
            </a:r>
          </a:p>
          <a:p>
            <a:pPr lvl="1" eaLnBrk="1" hangingPunct="1"/>
            <a:r>
              <a:rPr lang="en-US" sz="2200" smtClean="0"/>
              <a:t>It has poor resolution</a:t>
            </a:r>
          </a:p>
          <a:p>
            <a:pPr lvl="1" eaLnBrk="1" hangingPunct="1"/>
            <a:r>
              <a:rPr lang="en-US" sz="2200" smtClean="0"/>
              <a:t>It has complex addressing and wiring requirements</a:t>
            </a:r>
          </a:p>
        </p:txBody>
      </p:sp>
    </p:spTree>
    <p:extLst>
      <p:ext uri="{BB962C8B-B14F-4D97-AF65-F5344CB8AC3E}">
        <p14:creationId xmlns:p14="http://schemas.microsoft.com/office/powerpoint/2010/main" val="180170128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ctrTitle"/>
          </p:nvPr>
        </p:nvSpPr>
        <p:spPr/>
        <p:txBody>
          <a:bodyPr/>
          <a:lstStyle/>
          <a:p>
            <a:pPr eaLnBrk="1" hangingPunct="1"/>
            <a:endParaRPr lang="en-IN" smtClean="0"/>
          </a:p>
        </p:txBody>
      </p:sp>
      <p:sp>
        <p:nvSpPr>
          <p:cNvPr id="121859" name="Rectangle 3"/>
          <p:cNvSpPr>
            <a:spLocks noGrp="1" noChangeArrowheads="1"/>
          </p:cNvSpPr>
          <p:nvPr>
            <p:ph type="subTitle" idx="1"/>
          </p:nvPr>
        </p:nvSpPr>
        <p:spPr/>
        <p:txBody>
          <a:bodyPr/>
          <a:lstStyle/>
          <a:p>
            <a:pPr eaLnBrk="1" hangingPunct="1"/>
            <a:endParaRPr lang="en-IN" smtClean="0"/>
          </a:p>
        </p:txBody>
      </p:sp>
      <p:pic>
        <p:nvPicPr>
          <p:cNvPr id="121860" name="Picture 4" descr="640px-Plasma-display-composi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00" y="304800"/>
            <a:ext cx="10566400" cy="59436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21861" name="Rectangle 5"/>
          <p:cNvSpPr>
            <a:spLocks noChangeArrowheads="1"/>
          </p:cNvSpPr>
          <p:nvPr/>
        </p:nvSpPr>
        <p:spPr bwMode="auto">
          <a:xfrm>
            <a:off x="711200" y="5410200"/>
            <a:ext cx="4267200" cy="990600"/>
          </a:xfrm>
          <a:prstGeom prst="rect">
            <a:avLst/>
          </a:prstGeom>
          <a:solidFill>
            <a:schemeClr val="bg1"/>
          </a:solidFill>
          <a:ln w="9525">
            <a:solidFill>
              <a:schemeClr val="bg1"/>
            </a:solidFill>
            <a:miter lim="800000"/>
            <a:headEnd/>
            <a:tailEnd/>
          </a:ln>
        </p:spPr>
        <p:txBody>
          <a:bodyPr wrap="none" anchor="ctr"/>
          <a:lstStyle/>
          <a:p>
            <a:endParaRPr lang="en-IN"/>
          </a:p>
        </p:txBody>
      </p:sp>
    </p:spTree>
    <p:extLst>
      <p:ext uri="{BB962C8B-B14F-4D97-AF65-F5344CB8AC3E}">
        <p14:creationId xmlns:p14="http://schemas.microsoft.com/office/powerpoint/2010/main" val="383848488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itle 1"/>
          <p:cNvSpPr>
            <a:spLocks noGrp="1"/>
          </p:cNvSpPr>
          <p:nvPr>
            <p:ph type="title" idx="4294967295"/>
          </p:nvPr>
        </p:nvSpPr>
        <p:spPr>
          <a:xfrm>
            <a:off x="304800" y="122238"/>
            <a:ext cx="10972800" cy="1295400"/>
          </a:xfrm>
        </p:spPr>
        <p:txBody>
          <a:bodyPr lIns="45720" rIns="45720" anchor="ctr"/>
          <a:lstStyle/>
          <a:p>
            <a:pPr eaLnBrk="1" hangingPunct="1"/>
            <a:r>
              <a:rPr lang="en-US" sz="3200" smtClean="0"/>
              <a:t>LIQUID CRYSTAL DISPLAY (LCDs)</a:t>
            </a:r>
          </a:p>
        </p:txBody>
      </p:sp>
      <p:sp>
        <p:nvSpPr>
          <p:cNvPr id="122883" name="Content Placeholder 2"/>
          <p:cNvSpPr>
            <a:spLocks noGrp="1"/>
          </p:cNvSpPr>
          <p:nvPr>
            <p:ph idx="4294967295"/>
          </p:nvPr>
        </p:nvSpPr>
        <p:spPr/>
        <p:txBody>
          <a:bodyPr/>
          <a:lstStyle/>
          <a:p>
            <a:pPr marL="419100" indent="-382588" algn="just" eaLnBrk="1" hangingPunct="1">
              <a:lnSpc>
                <a:spcPct val="80000"/>
              </a:lnSpc>
            </a:pPr>
            <a:r>
              <a:rPr lang="en-US" sz="2800" smtClean="0"/>
              <a:t>LCDs are commonly used in small systems, such as calculators, laptop computers. these are the non emissive devices.</a:t>
            </a:r>
          </a:p>
          <a:p>
            <a:pPr marL="419100" indent="-382588" algn="just" eaLnBrk="1" hangingPunct="1">
              <a:lnSpc>
                <a:spcPct val="80000"/>
              </a:lnSpc>
            </a:pPr>
            <a:r>
              <a:rPr lang="en-US" sz="2800" smtClean="0"/>
              <a:t>The term liquid crystal refers to the fact that these compounds have a crystalline arrangement of molecules, yet they flow like a liquid.</a:t>
            </a:r>
          </a:p>
          <a:p>
            <a:pPr marL="419100" indent="-382588" algn="just" eaLnBrk="1" hangingPunct="1">
              <a:lnSpc>
                <a:spcPct val="80000"/>
              </a:lnSpc>
            </a:pPr>
            <a:r>
              <a:rPr lang="en-US" sz="2800" smtClean="0"/>
              <a:t>Flat panel displays commonly used nematic (thread like) liquid crystal compounds that tend to keep the long axes of the rod shape molecules aligned.</a:t>
            </a:r>
          </a:p>
        </p:txBody>
      </p:sp>
    </p:spTree>
    <p:extLst>
      <p:ext uri="{BB962C8B-B14F-4D97-AF65-F5344CB8AC3E}">
        <p14:creationId xmlns:p14="http://schemas.microsoft.com/office/powerpoint/2010/main" val="246626619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pPr eaLnBrk="1" hangingPunct="1"/>
            <a:endParaRPr lang="en-IN" smtClean="0"/>
          </a:p>
        </p:txBody>
      </p:sp>
      <p:sp>
        <p:nvSpPr>
          <p:cNvPr id="123907" name="Rectangle 3"/>
          <p:cNvSpPr>
            <a:spLocks noGrp="1" noChangeArrowheads="1"/>
          </p:cNvSpPr>
          <p:nvPr>
            <p:ph type="body" idx="1"/>
          </p:nvPr>
        </p:nvSpPr>
        <p:spPr/>
        <p:txBody>
          <a:bodyPr/>
          <a:lstStyle/>
          <a:p>
            <a:pPr algn="just" eaLnBrk="1" hangingPunct="1">
              <a:lnSpc>
                <a:spcPct val="80000"/>
              </a:lnSpc>
            </a:pPr>
            <a:r>
              <a:rPr lang="en-US" sz="2600" smtClean="0"/>
              <a:t>Two glass plates, each containing a light – polarizer at right angles to the other plate, sandwich the liquid crystal material.</a:t>
            </a:r>
          </a:p>
          <a:p>
            <a:pPr algn="just" eaLnBrk="1" hangingPunct="1">
              <a:lnSpc>
                <a:spcPct val="80000"/>
              </a:lnSpc>
            </a:pPr>
            <a:r>
              <a:rPr lang="en-US" sz="2600" smtClean="0"/>
              <a:t>Rows of horizontal transparent conductors are built into one glass plate and columns of vertical conductors are put into the other plate</a:t>
            </a:r>
          </a:p>
          <a:p>
            <a:pPr algn="just" eaLnBrk="1" hangingPunct="1">
              <a:lnSpc>
                <a:spcPct val="80000"/>
              </a:lnSpc>
            </a:pPr>
            <a:r>
              <a:rPr lang="en-US" sz="2600" smtClean="0"/>
              <a:t>The intersection of two conductors defines a pixel position.</a:t>
            </a:r>
          </a:p>
          <a:p>
            <a:pPr algn="just" eaLnBrk="1" hangingPunct="1">
              <a:lnSpc>
                <a:spcPct val="80000"/>
              </a:lnSpc>
            </a:pPr>
            <a:r>
              <a:rPr lang="en-US" sz="2600" smtClean="0"/>
              <a:t>The polarized light passing through the material is twisted so that it will pass through the opposite polarizer.</a:t>
            </a:r>
          </a:p>
          <a:p>
            <a:pPr algn="just" eaLnBrk="1" hangingPunct="1">
              <a:lnSpc>
                <a:spcPct val="80000"/>
              </a:lnSpc>
            </a:pPr>
            <a:r>
              <a:rPr lang="en-US" sz="2600" smtClean="0"/>
              <a:t>The light is then reflected back to the viewer.</a:t>
            </a:r>
          </a:p>
        </p:txBody>
      </p:sp>
    </p:spTree>
    <p:extLst>
      <p:ext uri="{BB962C8B-B14F-4D97-AF65-F5344CB8AC3E}">
        <p14:creationId xmlns:p14="http://schemas.microsoft.com/office/powerpoint/2010/main" val="67325055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endParaRPr lang="en-IN" smtClean="0"/>
          </a:p>
        </p:txBody>
      </p:sp>
      <p:sp>
        <p:nvSpPr>
          <p:cNvPr id="124931" name="Rectangle 3"/>
          <p:cNvSpPr>
            <a:spLocks noGrp="1" noChangeArrowheads="1"/>
          </p:cNvSpPr>
          <p:nvPr>
            <p:ph type="body" idx="1"/>
          </p:nvPr>
        </p:nvSpPr>
        <p:spPr/>
        <p:txBody>
          <a:bodyPr/>
          <a:lstStyle/>
          <a:p>
            <a:pPr algn="just" eaLnBrk="1" hangingPunct="1"/>
            <a:r>
              <a:rPr lang="en-US" smtClean="0"/>
              <a:t>To turn off the pixel we apply the voltage to the two intersecting conductors to align the molecules so that the light is not twisted.</a:t>
            </a:r>
          </a:p>
          <a:p>
            <a:pPr algn="just" eaLnBrk="1" hangingPunct="1"/>
            <a:r>
              <a:rPr lang="en-US" smtClean="0"/>
              <a:t>This type of flat panel displays is referred to as passive-matrix LCD.</a:t>
            </a:r>
          </a:p>
          <a:p>
            <a:pPr algn="just" eaLnBrk="1" hangingPunct="1"/>
            <a:r>
              <a:rPr lang="en-US" smtClean="0"/>
              <a:t>Colors can be displayed by using different materials and by placing a triad of color pixels at each screen loactions.</a:t>
            </a:r>
          </a:p>
          <a:p>
            <a:pPr algn="just" eaLnBrk="1" hangingPunct="1"/>
            <a:endParaRPr lang="en-US" smtClean="0"/>
          </a:p>
        </p:txBody>
      </p:sp>
    </p:spTree>
    <p:extLst>
      <p:ext uri="{BB962C8B-B14F-4D97-AF65-F5344CB8AC3E}">
        <p14:creationId xmlns:p14="http://schemas.microsoft.com/office/powerpoint/2010/main" val="3147616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eaLnBrk="1" hangingPunct="1"/>
            <a:endParaRPr lang="en-IN" smtClean="0"/>
          </a:p>
        </p:txBody>
      </p:sp>
      <p:sp>
        <p:nvSpPr>
          <p:cNvPr id="125955" name="Rectangle 3"/>
          <p:cNvSpPr>
            <a:spLocks noGrp="1" noChangeArrowheads="1"/>
          </p:cNvSpPr>
          <p:nvPr>
            <p:ph type="body" idx="1"/>
          </p:nvPr>
        </p:nvSpPr>
        <p:spPr/>
        <p:txBody>
          <a:bodyPr/>
          <a:lstStyle/>
          <a:p>
            <a:pPr algn="just" eaLnBrk="1" hangingPunct="1"/>
            <a:r>
              <a:rPr lang="en-US" smtClean="0"/>
              <a:t>Another method for construction LCDs is to place a transistor at each pixel location using thin- film transistor technology.</a:t>
            </a:r>
          </a:p>
          <a:p>
            <a:pPr algn="just" eaLnBrk="1" hangingPunct="1"/>
            <a:r>
              <a:rPr lang="en-US" smtClean="0"/>
              <a:t>The transistors are used to control the voltage at pixel locations and prevent charge from gradually leaking out of the liquid crystal cells.</a:t>
            </a:r>
          </a:p>
          <a:p>
            <a:pPr algn="just" eaLnBrk="1" hangingPunct="1"/>
            <a:r>
              <a:rPr lang="en-US" smtClean="0"/>
              <a:t>These devices are called Active Matrix Displays </a:t>
            </a:r>
          </a:p>
        </p:txBody>
      </p:sp>
    </p:spTree>
    <p:extLst>
      <p:ext uri="{BB962C8B-B14F-4D97-AF65-F5344CB8AC3E}">
        <p14:creationId xmlns:p14="http://schemas.microsoft.com/office/powerpoint/2010/main" val="238493622"/>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itle 1"/>
          <p:cNvSpPr>
            <a:spLocks noGrp="1"/>
          </p:cNvSpPr>
          <p:nvPr>
            <p:ph type="title" idx="4294967295"/>
          </p:nvPr>
        </p:nvSpPr>
        <p:spPr/>
        <p:txBody>
          <a:bodyPr lIns="45720" rIns="45720" anchor="ctr"/>
          <a:lstStyle/>
          <a:p>
            <a:pPr eaLnBrk="1" hangingPunct="1"/>
            <a:r>
              <a:rPr lang="en-US" smtClean="0"/>
              <a:t>construction</a:t>
            </a:r>
          </a:p>
        </p:txBody>
      </p:sp>
      <p:sp>
        <p:nvSpPr>
          <p:cNvPr id="126979" name="Content Placeholder 2"/>
          <p:cNvSpPr>
            <a:spLocks noGrp="1"/>
          </p:cNvSpPr>
          <p:nvPr>
            <p:ph idx="4294967295"/>
          </p:nvPr>
        </p:nvSpPr>
        <p:spPr/>
        <p:txBody>
          <a:bodyPr/>
          <a:lstStyle/>
          <a:p>
            <a:pPr marL="419100" indent="-382588" eaLnBrk="1" hangingPunct="1">
              <a:lnSpc>
                <a:spcPct val="80000"/>
              </a:lnSpc>
            </a:pPr>
            <a:r>
              <a:rPr lang="en-US" sz="2800" smtClean="0"/>
              <a:t>LCD is made up of six layers.</a:t>
            </a:r>
          </a:p>
          <a:p>
            <a:pPr marL="419100" indent="-382588" eaLnBrk="1" hangingPunct="1">
              <a:lnSpc>
                <a:spcPct val="80000"/>
              </a:lnSpc>
            </a:pPr>
            <a:r>
              <a:rPr lang="en-US" sz="2800" smtClean="0"/>
              <a:t>The front layer is the first layer is a vertical polarizer.</a:t>
            </a:r>
          </a:p>
          <a:p>
            <a:pPr marL="419100" indent="-382588" eaLnBrk="1" hangingPunct="1">
              <a:lnSpc>
                <a:spcPct val="80000"/>
              </a:lnSpc>
            </a:pPr>
            <a:r>
              <a:rPr lang="en-US" sz="2800" smtClean="0"/>
              <a:t>Second layer  with thin grid wire electrode deposited on the surface  adjoining the crystals.</a:t>
            </a:r>
          </a:p>
          <a:p>
            <a:pPr marL="419100" indent="-382588" eaLnBrk="1" hangingPunct="1">
              <a:lnSpc>
                <a:spcPct val="80000"/>
              </a:lnSpc>
            </a:pPr>
            <a:r>
              <a:rPr lang="en-US" sz="2800" smtClean="0"/>
              <a:t>Third is a thin liquid crystal layer .</a:t>
            </a:r>
          </a:p>
          <a:p>
            <a:pPr marL="419100" indent="-382588" eaLnBrk="1" hangingPunct="1">
              <a:lnSpc>
                <a:spcPct val="80000"/>
              </a:lnSpc>
            </a:pPr>
            <a:r>
              <a:rPr lang="en-US" sz="2800" smtClean="0"/>
              <a:t>Fourth is a layer  with horizontal grid wires on the surface.</a:t>
            </a:r>
          </a:p>
          <a:p>
            <a:pPr marL="419100" indent="-382588" eaLnBrk="1" hangingPunct="1">
              <a:lnSpc>
                <a:spcPct val="80000"/>
              </a:lnSpc>
            </a:pPr>
            <a:r>
              <a:rPr lang="en-US" sz="2800" smtClean="0"/>
              <a:t>Fifth layer is the horizontal polarizer .</a:t>
            </a:r>
          </a:p>
          <a:p>
            <a:pPr marL="419100" indent="-382588" eaLnBrk="1" hangingPunct="1">
              <a:lnSpc>
                <a:spcPct val="80000"/>
              </a:lnSpc>
            </a:pPr>
            <a:r>
              <a:rPr lang="en-US" sz="2800" smtClean="0"/>
              <a:t>Last one is reflector. </a:t>
            </a:r>
          </a:p>
        </p:txBody>
      </p:sp>
    </p:spTree>
    <p:extLst>
      <p:ext uri="{BB962C8B-B14F-4D97-AF65-F5344CB8AC3E}">
        <p14:creationId xmlns:p14="http://schemas.microsoft.com/office/powerpoint/2010/main" val="187450991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p:cNvSpPr>
            <a:spLocks noGrp="1"/>
          </p:cNvSpPr>
          <p:nvPr>
            <p:ph type="title" idx="4294967295"/>
          </p:nvPr>
        </p:nvSpPr>
        <p:spPr/>
        <p:txBody>
          <a:bodyPr lIns="45720" rIns="45720" anchor="ctr"/>
          <a:lstStyle/>
          <a:p>
            <a:pPr eaLnBrk="1" hangingPunct="1"/>
            <a:endParaRPr lang="en-IN" sz="8300" smtClean="0">
              <a:solidFill>
                <a:srgbClr val="0D0D0D"/>
              </a:solidFill>
            </a:endParaRPr>
          </a:p>
        </p:txBody>
      </p:sp>
      <p:graphicFrame>
        <p:nvGraphicFramePr>
          <p:cNvPr id="151" name="Content Placeholder 150"/>
          <p:cNvGraphicFramePr>
            <a:graphicFrameLocks noGrp="1"/>
          </p:cNvGraphicFramePr>
          <p:nvPr>
            <p:ph idx="4294967295"/>
          </p:nvPr>
        </p:nvGraphicFramePr>
        <p:xfrm>
          <a:off x="1138767" y="5384800"/>
          <a:ext cx="277336" cy="365602"/>
        </p:xfrm>
        <a:graphic>
          <a:graphicData uri="http://schemas.openxmlformats.org/drawingml/2006/table">
            <a:tbl>
              <a:tblPr/>
              <a:tblGrid>
                <a:gridCol w="277336"/>
              </a:tblGrid>
              <a:tr h="365125">
                <a:tc>
                  <a:txBody>
                    <a:bodyPr/>
                    <a:lstStyle/>
                    <a:p>
                      <a:endParaRPr lang="en-US" sz="1800" dirty="0"/>
                    </a:p>
                  </a:txBody>
                  <a:tcPr marL="121735" marR="121735" marT="45641" marB="45641">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tr>
            </a:tbl>
          </a:graphicData>
        </a:graphic>
      </p:graphicFrame>
      <p:graphicFrame>
        <p:nvGraphicFramePr>
          <p:cNvPr id="141" name="Table 140"/>
          <p:cNvGraphicFramePr>
            <a:graphicFrameLocks noGrp="1"/>
          </p:cNvGraphicFramePr>
          <p:nvPr/>
        </p:nvGraphicFramePr>
        <p:xfrm>
          <a:off x="711200" y="5003801"/>
          <a:ext cx="2336800" cy="1854201"/>
        </p:xfrm>
        <a:graphic>
          <a:graphicData uri="http://schemas.openxmlformats.org/drawingml/2006/table">
            <a:tbl>
              <a:tblPr/>
              <a:tblGrid>
                <a:gridCol w="609600"/>
                <a:gridCol w="609600"/>
                <a:gridCol w="609600"/>
                <a:gridCol w="508000"/>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FFFF"/>
                          </a:solidFill>
                          <a:effectLst/>
                          <a:latin typeface="Arial" charset="0"/>
                          <a:cs typeface="Arial" charset="0"/>
                        </a:rPr>
                        <a:t>.</a:t>
                      </a: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800" b="1" i="0" u="none" strike="noStrike" cap="none" normalizeH="0" baseline="0" smtClean="0">
                        <a:ln>
                          <a:noFill/>
                        </a:ln>
                        <a:solidFill>
                          <a:srgbClr val="FFFFFF"/>
                        </a:solidFill>
                        <a:effectLst/>
                        <a:latin typeface="Arial" charset="0"/>
                        <a:cs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800" b="1" i="0" u="none" strike="noStrike" cap="none" normalizeH="0" baseline="0" smtClean="0">
                        <a:ln>
                          <a:noFill/>
                        </a:ln>
                        <a:solidFill>
                          <a:srgbClr val="FFFFFF"/>
                        </a:solidFill>
                        <a:effectLst/>
                        <a:latin typeface="Arial" charset="0"/>
                        <a:cs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800" b="1" i="0" u="none" strike="noStrike" cap="none" normalizeH="0" baseline="0" smtClean="0">
                        <a:ln>
                          <a:noFill/>
                        </a:ln>
                        <a:solidFill>
                          <a:srgbClr val="FFFFFF"/>
                        </a:solidFill>
                        <a:effectLst/>
                        <a:latin typeface="Arial" charset="0"/>
                        <a:cs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r>
              <a:tr h="369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800" b="0" i="0" u="none" strike="noStrike" cap="none" normalizeH="0" baseline="0" smtClean="0">
                        <a:ln>
                          <a:noFill/>
                        </a:ln>
                        <a:solidFill>
                          <a:srgbClr val="000000"/>
                        </a:solidFill>
                        <a:effectLst/>
                        <a:latin typeface="Arial" charset="0"/>
                        <a:cs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E0C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800" b="0" i="0" u="none" strike="noStrike" cap="none" normalizeH="0" baseline="0" smtClean="0">
                        <a:ln>
                          <a:noFill/>
                        </a:ln>
                        <a:solidFill>
                          <a:srgbClr val="000000"/>
                        </a:solidFill>
                        <a:effectLst/>
                        <a:latin typeface="Arial" charset="0"/>
                        <a:cs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E0C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800" b="0" i="0" u="none" strike="noStrike" cap="none" normalizeH="0" baseline="0" smtClean="0">
                        <a:ln>
                          <a:noFill/>
                        </a:ln>
                        <a:solidFill>
                          <a:srgbClr val="000000"/>
                        </a:solidFill>
                        <a:effectLst/>
                        <a:latin typeface="Arial" charset="0"/>
                        <a:cs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E0C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800" b="0" i="0" u="none" strike="noStrike" cap="none" normalizeH="0" baseline="0" smtClean="0">
                        <a:ln>
                          <a:noFill/>
                        </a:ln>
                        <a:solidFill>
                          <a:srgbClr val="000000"/>
                        </a:solidFill>
                        <a:effectLst/>
                        <a:latin typeface="Arial" charset="0"/>
                        <a:cs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E0CD"/>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800" b="0" i="0" u="none" strike="noStrike" cap="none" normalizeH="0" baseline="0" smtClean="0">
                        <a:ln>
                          <a:noFill/>
                        </a:ln>
                        <a:solidFill>
                          <a:srgbClr val="000000"/>
                        </a:solidFill>
                        <a:effectLst/>
                        <a:latin typeface="Arial" charset="0"/>
                        <a:cs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0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800" b="0" i="0" u="none" strike="noStrike" cap="none" normalizeH="0" baseline="0" smtClean="0">
                        <a:ln>
                          <a:noFill/>
                        </a:ln>
                        <a:solidFill>
                          <a:srgbClr val="000000"/>
                        </a:solidFill>
                        <a:effectLst/>
                        <a:latin typeface="Arial" charset="0"/>
                        <a:cs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0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800" b="0" i="0" u="none" strike="noStrike" cap="none" normalizeH="0" baseline="0" smtClean="0">
                        <a:ln>
                          <a:noFill/>
                        </a:ln>
                        <a:solidFill>
                          <a:srgbClr val="000000"/>
                        </a:solidFill>
                        <a:effectLst/>
                        <a:latin typeface="Arial" charset="0"/>
                        <a:cs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0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800" b="0" i="0" u="none" strike="noStrike" cap="none" normalizeH="0" baseline="0" smtClean="0">
                        <a:ln>
                          <a:noFill/>
                        </a:ln>
                        <a:solidFill>
                          <a:srgbClr val="000000"/>
                        </a:solidFill>
                        <a:effectLst/>
                        <a:latin typeface="Arial" charset="0"/>
                        <a:cs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0E8"/>
                    </a:solidFill>
                  </a:tcPr>
                </a:tc>
              </a:tr>
              <a:tr h="369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800" b="0" i="0" u="none" strike="noStrike" cap="none" normalizeH="0" baseline="0" smtClean="0">
                        <a:ln>
                          <a:noFill/>
                        </a:ln>
                        <a:solidFill>
                          <a:srgbClr val="000000"/>
                        </a:solidFill>
                        <a:effectLst/>
                        <a:latin typeface="Arial" charset="0"/>
                        <a:cs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E0C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800" b="0" i="0" u="none" strike="noStrike" cap="none" normalizeH="0" baseline="0" smtClean="0">
                        <a:ln>
                          <a:noFill/>
                        </a:ln>
                        <a:solidFill>
                          <a:srgbClr val="000000"/>
                        </a:solidFill>
                        <a:effectLst/>
                        <a:latin typeface="Arial" charset="0"/>
                        <a:cs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E0C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800" b="0" i="0" u="none" strike="noStrike" cap="none" normalizeH="0" baseline="0" smtClean="0">
                        <a:ln>
                          <a:noFill/>
                        </a:ln>
                        <a:solidFill>
                          <a:srgbClr val="000000"/>
                        </a:solidFill>
                        <a:effectLst/>
                        <a:latin typeface="Arial" charset="0"/>
                        <a:cs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E0CD"/>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800" b="0" i="0" u="none" strike="noStrike" cap="none" normalizeH="0" baseline="0" smtClean="0">
                        <a:ln>
                          <a:noFill/>
                        </a:ln>
                        <a:solidFill>
                          <a:srgbClr val="000000"/>
                        </a:solidFill>
                        <a:effectLst/>
                        <a:latin typeface="Arial" charset="0"/>
                        <a:cs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9E0CD"/>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800" b="0" i="0" u="none" strike="noStrike" cap="none" normalizeH="0" baseline="0" smtClean="0">
                        <a:ln>
                          <a:noFill/>
                        </a:ln>
                        <a:solidFill>
                          <a:srgbClr val="000000"/>
                        </a:solidFill>
                        <a:effectLst/>
                        <a:latin typeface="Arial" charset="0"/>
                        <a:cs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0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800" b="0" i="0" u="none" strike="noStrike" cap="none" normalizeH="0" baseline="0" smtClean="0">
                        <a:ln>
                          <a:noFill/>
                        </a:ln>
                        <a:solidFill>
                          <a:srgbClr val="000000"/>
                        </a:solidFill>
                        <a:effectLst/>
                        <a:latin typeface="Arial" charset="0"/>
                        <a:cs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0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800" b="0" i="0" u="none" strike="noStrike" cap="none" normalizeH="0" baseline="0" smtClean="0">
                        <a:ln>
                          <a:noFill/>
                        </a:ln>
                        <a:solidFill>
                          <a:srgbClr val="000000"/>
                        </a:solidFill>
                        <a:effectLst/>
                        <a:latin typeface="Arial" charset="0"/>
                        <a:cs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0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IN" sz="1800" b="0" i="0" u="none" strike="noStrike" cap="none" normalizeH="0" baseline="0" smtClean="0">
                        <a:ln>
                          <a:noFill/>
                        </a:ln>
                        <a:solidFill>
                          <a:srgbClr val="000000"/>
                        </a:solidFill>
                        <a:effectLst/>
                        <a:latin typeface="Arial" charset="0"/>
                        <a:cs typeface="Arial" charset="0"/>
                      </a:endParaRP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CF0E8"/>
                    </a:solidFill>
                  </a:tcPr>
                </a:tc>
              </a:tr>
            </a:tbl>
          </a:graphicData>
        </a:graphic>
      </p:graphicFrame>
      <p:cxnSp>
        <p:nvCxnSpPr>
          <p:cNvPr id="145" name="Straight Arrow Connector 144"/>
          <p:cNvCxnSpPr/>
          <p:nvPr/>
        </p:nvCxnSpPr>
        <p:spPr>
          <a:xfrm rot="10800000">
            <a:off x="2743200" y="5486400"/>
            <a:ext cx="914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8042" name="Rectangle 145"/>
          <p:cNvSpPr>
            <a:spLocks noChangeArrowheads="1"/>
          </p:cNvSpPr>
          <p:nvPr/>
        </p:nvSpPr>
        <p:spPr bwMode="auto">
          <a:xfrm>
            <a:off x="3860801" y="5257800"/>
            <a:ext cx="1968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t>Matrix form</a:t>
            </a:r>
          </a:p>
        </p:txBody>
      </p:sp>
      <p:sp>
        <p:nvSpPr>
          <p:cNvPr id="128043" name="Rectangle 152"/>
          <p:cNvSpPr>
            <a:spLocks noChangeArrowheads="1"/>
          </p:cNvSpPr>
          <p:nvPr/>
        </p:nvSpPr>
        <p:spPr bwMode="auto">
          <a:xfrm>
            <a:off x="1016000" y="5105400"/>
            <a:ext cx="2423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t>.</a:t>
            </a:r>
          </a:p>
        </p:txBody>
      </p:sp>
      <p:sp>
        <p:nvSpPr>
          <p:cNvPr id="154" name="Rectangle 153"/>
          <p:cNvSpPr/>
          <p:nvPr/>
        </p:nvSpPr>
        <p:spPr>
          <a:xfrm>
            <a:off x="1016000" y="5105400"/>
            <a:ext cx="242374" cy="369332"/>
          </a:xfrm>
          <a:prstGeom prst="rect">
            <a:avLst/>
          </a:prstGeom>
        </p:spPr>
        <p:txBody>
          <a:bodyPr wrap="none">
            <a:spAutoFit/>
          </a:bodyPr>
          <a:lstStyle/>
          <a:p>
            <a:pPr>
              <a:defRPr/>
            </a:pPr>
            <a:r>
              <a:rPr lang="en-US" dirty="0">
                <a:solidFill>
                  <a:schemeClr val="bg1">
                    <a:lumMod val="95000"/>
                    <a:lumOff val="5000"/>
                  </a:schemeClr>
                </a:solidFill>
                <a:cs typeface="+mn-cs"/>
              </a:rPr>
              <a:t>.</a:t>
            </a:r>
            <a:endParaRPr lang="en-US" dirty="0">
              <a:cs typeface="+mn-cs"/>
            </a:endParaRPr>
          </a:p>
        </p:txBody>
      </p:sp>
      <p:cxnSp>
        <p:nvCxnSpPr>
          <p:cNvPr id="156" name="Straight Arrow Connector 155"/>
          <p:cNvCxnSpPr/>
          <p:nvPr/>
        </p:nvCxnSpPr>
        <p:spPr>
          <a:xfrm rot="10800000">
            <a:off x="1219200" y="5334000"/>
            <a:ext cx="19304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7" name="Rectangle 156"/>
          <p:cNvSpPr/>
          <p:nvPr/>
        </p:nvSpPr>
        <p:spPr>
          <a:xfrm>
            <a:off x="3149600" y="5867400"/>
            <a:ext cx="958851" cy="369888"/>
          </a:xfrm>
          <a:prstGeom prst="rect">
            <a:avLst/>
          </a:prstGeom>
        </p:spPr>
        <p:txBody>
          <a:bodyPr>
            <a:spAutoFit/>
          </a:bodyPr>
          <a:lstStyle/>
          <a:p>
            <a:pPr>
              <a:defRPr/>
            </a:pPr>
            <a:r>
              <a:rPr lang="en-US" dirty="0">
                <a:solidFill>
                  <a:schemeClr val="bg1">
                    <a:lumMod val="95000"/>
                    <a:lumOff val="5000"/>
                  </a:schemeClr>
                </a:solidFill>
                <a:cs typeface="+mn-cs"/>
              </a:rPr>
              <a:t>Pixel</a:t>
            </a:r>
            <a:endParaRPr lang="en-US" dirty="0">
              <a:cs typeface="+mn-cs"/>
            </a:endParaRPr>
          </a:p>
        </p:txBody>
      </p:sp>
      <p:grpSp>
        <p:nvGrpSpPr>
          <p:cNvPr id="128047" name="Group 96"/>
          <p:cNvGrpSpPr>
            <a:grpSpLocks/>
          </p:cNvGrpSpPr>
          <p:nvPr/>
        </p:nvGrpSpPr>
        <p:grpSpPr bwMode="auto">
          <a:xfrm>
            <a:off x="1320800" y="2133600"/>
            <a:ext cx="10007600" cy="2093913"/>
            <a:chOff x="624" y="1344"/>
            <a:chExt cx="4728" cy="1319"/>
          </a:xfrm>
        </p:grpSpPr>
        <p:sp>
          <p:nvSpPr>
            <p:cNvPr id="128048" name="Rectangle 133"/>
            <p:cNvSpPr>
              <a:spLocks noChangeArrowheads="1"/>
            </p:cNvSpPr>
            <p:nvPr/>
          </p:nvSpPr>
          <p:spPr bwMode="auto">
            <a:xfrm>
              <a:off x="624" y="2256"/>
              <a:ext cx="48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t>Reflector</a:t>
              </a:r>
            </a:p>
          </p:txBody>
        </p:sp>
        <p:sp>
          <p:nvSpPr>
            <p:cNvPr id="128049" name="Rectangle 138"/>
            <p:cNvSpPr>
              <a:spLocks noChangeArrowheads="1"/>
            </p:cNvSpPr>
            <p:nvPr/>
          </p:nvSpPr>
          <p:spPr bwMode="auto">
            <a:xfrm>
              <a:off x="3648" y="2256"/>
              <a:ext cx="816"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t>Vertical grid</a:t>
              </a:r>
              <a:br>
                <a:rPr lang="en-US"/>
              </a:br>
              <a:r>
                <a:rPr lang="en-US"/>
                <a:t>wire</a:t>
              </a:r>
            </a:p>
          </p:txBody>
        </p:sp>
        <p:grpSp>
          <p:nvGrpSpPr>
            <p:cNvPr id="128050" name="Group 95"/>
            <p:cNvGrpSpPr>
              <a:grpSpLocks/>
            </p:cNvGrpSpPr>
            <p:nvPr/>
          </p:nvGrpSpPr>
          <p:grpSpPr bwMode="auto">
            <a:xfrm>
              <a:off x="720" y="1344"/>
              <a:ext cx="4632" cy="1288"/>
              <a:chOff x="-1008" y="1248"/>
              <a:chExt cx="6660" cy="1958"/>
            </a:xfrm>
          </p:grpSpPr>
          <p:sp>
            <p:nvSpPr>
              <p:cNvPr id="4" name="Parallelogram 3"/>
              <p:cNvSpPr/>
              <p:nvPr/>
            </p:nvSpPr>
            <p:spPr>
              <a:xfrm>
                <a:off x="4368" y="1248"/>
                <a:ext cx="1104" cy="1248"/>
              </a:xfrm>
              <a:prstGeom prst="parallelogram">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5" name="Parallelogram 4"/>
              <p:cNvSpPr/>
              <p:nvPr/>
            </p:nvSpPr>
            <p:spPr>
              <a:xfrm>
                <a:off x="3264" y="1248"/>
                <a:ext cx="1104" cy="1248"/>
              </a:xfrm>
              <a:prstGeom prst="parallelogram">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6" name="Parallelogram 5"/>
              <p:cNvSpPr/>
              <p:nvPr/>
            </p:nvSpPr>
            <p:spPr>
              <a:xfrm>
                <a:off x="2112" y="1248"/>
                <a:ext cx="1104" cy="1248"/>
              </a:xfrm>
              <a:prstGeom prst="parallelogram">
                <a:avLst/>
              </a:prstGeom>
            </p:spPr>
            <p:style>
              <a:lnRef idx="2">
                <a:schemeClr val="dk1"/>
              </a:lnRef>
              <a:fillRef idx="1">
                <a:schemeClr val="lt1"/>
              </a:fillRef>
              <a:effectRef idx="0">
                <a:schemeClr val="dk1"/>
              </a:effectRef>
              <a:fontRef idx="minor">
                <a:schemeClr val="dk1"/>
              </a:fontRef>
            </p:style>
            <p:txBody>
              <a:bodyPr anchor="ctr"/>
              <a:lstStyle/>
              <a:p>
                <a:pPr algn="ctr">
                  <a:defRPr/>
                </a:pPr>
                <a:r>
                  <a:rPr lang="en-US" dirty="0">
                    <a:solidFill>
                      <a:schemeClr val="bg1">
                        <a:lumMod val="95000"/>
                        <a:lumOff val="5000"/>
                      </a:schemeClr>
                    </a:solidFill>
                  </a:rPr>
                  <a:t>.</a:t>
                </a:r>
                <a:endParaRPr lang="en-US" dirty="0"/>
              </a:p>
            </p:txBody>
          </p:sp>
          <p:sp>
            <p:nvSpPr>
              <p:cNvPr id="7" name="Parallelogram 6"/>
              <p:cNvSpPr/>
              <p:nvPr/>
            </p:nvSpPr>
            <p:spPr>
              <a:xfrm>
                <a:off x="1057" y="1248"/>
                <a:ext cx="1055" cy="1248"/>
              </a:xfrm>
              <a:prstGeom prst="parallelogram">
                <a:avLst/>
              </a:prstGeom>
              <a:ln>
                <a:solidFill>
                  <a:schemeClr val="accent2">
                    <a:lumMod val="50000"/>
                  </a:schemeClr>
                </a:solidFill>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8" name="Parallelogram 7"/>
              <p:cNvSpPr/>
              <p:nvPr/>
            </p:nvSpPr>
            <p:spPr>
              <a:xfrm>
                <a:off x="96" y="1248"/>
                <a:ext cx="912" cy="1248"/>
              </a:xfrm>
              <a:prstGeom prst="parallelogram">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10" name="Parallelogram 9"/>
              <p:cNvSpPr/>
              <p:nvPr/>
            </p:nvSpPr>
            <p:spPr>
              <a:xfrm>
                <a:off x="-1008" y="1344"/>
                <a:ext cx="1152" cy="1104"/>
              </a:xfrm>
              <a:prstGeom prst="parallelogram">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cxnSp>
            <p:nvCxnSpPr>
              <p:cNvPr id="21" name="Straight Arrow Connector 20"/>
              <p:cNvCxnSpPr/>
              <p:nvPr/>
            </p:nvCxnSpPr>
            <p:spPr>
              <a:xfrm rot="5400000" flipH="1" flipV="1">
                <a:off x="4582" y="1464"/>
                <a:ext cx="290" cy="4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5400000" flipH="1" flipV="1">
                <a:off x="4800" y="1489"/>
                <a:ext cx="336" cy="4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rot="5400000" flipH="1" flipV="1">
                <a:off x="4416" y="1969"/>
                <a:ext cx="336" cy="4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rot="5400000" flipH="1" flipV="1">
                <a:off x="4656" y="1969"/>
                <a:ext cx="336" cy="4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rot="5400000" flipH="1" flipV="1">
                <a:off x="4895" y="2016"/>
                <a:ext cx="337" cy="4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rot="5400000" flipH="1" flipV="1">
                <a:off x="5017" y="1464"/>
                <a:ext cx="383" cy="4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5400000">
                <a:off x="2928" y="1728"/>
                <a:ext cx="1199" cy="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5" idx="0"/>
              </p:cNvCxnSpPr>
              <p:nvPr/>
            </p:nvCxnSpPr>
            <p:spPr>
              <a:xfrm rot="16200000" flipH="1" flipV="1">
                <a:off x="3084" y="1715"/>
                <a:ext cx="1199" cy="265"/>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5" idx="1"/>
              </p:cNvCxnSpPr>
              <p:nvPr/>
            </p:nvCxnSpPr>
            <p:spPr>
              <a:xfrm rot="16200000" flipH="1" flipV="1">
                <a:off x="3200" y="1744"/>
                <a:ext cx="1248" cy="256"/>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5400000">
                <a:off x="3336" y="1752"/>
                <a:ext cx="1248" cy="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flipH="1" flipV="1">
                <a:off x="3480" y="1752"/>
                <a:ext cx="1248" cy="240"/>
              </a:xfrm>
              <a:prstGeom prst="line">
                <a:avLst/>
              </a:prstGeom>
            </p:spPr>
            <p:style>
              <a:lnRef idx="1">
                <a:schemeClr val="accent1"/>
              </a:lnRef>
              <a:fillRef idx="0">
                <a:schemeClr val="accent1"/>
              </a:fillRef>
              <a:effectRef idx="0">
                <a:schemeClr val="accent1"/>
              </a:effectRef>
              <a:fontRef idx="minor">
                <a:schemeClr val="tx1"/>
              </a:fontRef>
            </p:style>
          </p:cxnSp>
          <p:sp>
            <p:nvSpPr>
              <p:cNvPr id="78" name="Right Triangle 77"/>
              <p:cNvSpPr/>
              <p:nvPr/>
            </p:nvSpPr>
            <p:spPr>
              <a:xfrm flipH="1">
                <a:off x="2303" y="1440"/>
                <a:ext cx="480" cy="769"/>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82" name="Straight Connector 81"/>
              <p:cNvCxnSpPr/>
              <p:nvPr/>
            </p:nvCxnSpPr>
            <p:spPr>
              <a:xfrm>
                <a:off x="1248" y="1488"/>
                <a:ext cx="817" cy="2"/>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48" y="1633"/>
                <a:ext cx="7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00" y="1776"/>
                <a:ext cx="768" cy="3"/>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rot="10800000" flipH="1">
                <a:off x="1152" y="1920"/>
                <a:ext cx="792" cy="2"/>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1152" y="2064"/>
                <a:ext cx="7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1104" y="2209"/>
                <a:ext cx="7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1104" y="2352"/>
                <a:ext cx="815" cy="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a:off x="336" y="1344"/>
                <a:ext cx="191" cy="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a:off x="671" y="1344"/>
                <a:ext cx="240" cy="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a:off x="287" y="1488"/>
                <a:ext cx="240" cy="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a:off x="671" y="1488"/>
                <a:ext cx="240" cy="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a:off x="287" y="1680"/>
                <a:ext cx="240" cy="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a:stCxn id="6" idx="5"/>
                <a:endCxn id="6" idx="5"/>
              </p:cNvCxnSpPr>
              <p:nvPr/>
            </p:nvCxnSpPr>
            <p:spPr>
              <a:xfrm rot="10800000">
                <a:off x="2250" y="1871"/>
                <a:ext cx="1" cy="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a:off x="240" y="1871"/>
                <a:ext cx="240" cy="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a:off x="193" y="2064"/>
                <a:ext cx="28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193" y="2256"/>
                <a:ext cx="240" cy="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a:off x="671" y="1680"/>
                <a:ext cx="193" cy="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endCxn id="8" idx="2"/>
              </p:cNvCxnSpPr>
              <p:nvPr/>
            </p:nvCxnSpPr>
            <p:spPr>
              <a:xfrm>
                <a:off x="671" y="1871"/>
                <a:ext cx="223" cy="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a:off x="624" y="2064"/>
                <a:ext cx="19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p:nvPr/>
            </p:nvCxnSpPr>
            <p:spPr>
              <a:xfrm>
                <a:off x="624" y="2256"/>
                <a:ext cx="193" cy="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8089" name="Rectangle 135"/>
              <p:cNvSpPr>
                <a:spLocks noChangeArrowheads="1"/>
              </p:cNvSpPr>
              <p:nvPr/>
            </p:nvSpPr>
            <p:spPr bwMode="auto">
              <a:xfrm>
                <a:off x="0" y="2545"/>
                <a:ext cx="2880" cy="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t>Horizontal </a:t>
                </a:r>
                <a:br>
                  <a:rPr lang="en-US"/>
                </a:br>
                <a:r>
                  <a:rPr lang="en-US"/>
                  <a:t>polarizer</a:t>
                </a:r>
              </a:p>
            </p:txBody>
          </p:sp>
          <p:sp>
            <p:nvSpPr>
              <p:cNvPr id="128090" name="Rectangle 136"/>
              <p:cNvSpPr>
                <a:spLocks noChangeArrowheads="1"/>
              </p:cNvSpPr>
              <p:nvPr/>
            </p:nvSpPr>
            <p:spPr bwMode="auto">
              <a:xfrm>
                <a:off x="960" y="2592"/>
                <a:ext cx="2880" cy="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t>Horizontal </a:t>
                </a:r>
                <a:br>
                  <a:rPr lang="en-US"/>
                </a:br>
                <a:r>
                  <a:rPr lang="en-US"/>
                  <a:t>grid wire</a:t>
                </a:r>
              </a:p>
            </p:txBody>
          </p:sp>
          <p:sp>
            <p:nvSpPr>
              <p:cNvPr id="128091" name="Rectangle 137"/>
              <p:cNvSpPr>
                <a:spLocks noChangeArrowheads="1"/>
              </p:cNvSpPr>
              <p:nvPr/>
            </p:nvSpPr>
            <p:spPr bwMode="auto">
              <a:xfrm>
                <a:off x="1920" y="2545"/>
                <a:ext cx="2880" cy="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t>Liquid crystal </a:t>
                </a:r>
                <a:br>
                  <a:rPr lang="en-US"/>
                </a:br>
                <a:r>
                  <a:rPr lang="en-US"/>
                  <a:t>layer</a:t>
                </a:r>
              </a:p>
            </p:txBody>
          </p:sp>
          <p:sp>
            <p:nvSpPr>
              <p:cNvPr id="128092" name="Rectangle 139"/>
              <p:cNvSpPr>
                <a:spLocks noChangeArrowheads="1"/>
              </p:cNvSpPr>
              <p:nvPr/>
            </p:nvSpPr>
            <p:spPr bwMode="auto">
              <a:xfrm>
                <a:off x="4272" y="2545"/>
                <a:ext cx="1380"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t>Vertical polarizer</a:t>
                </a:r>
              </a:p>
            </p:txBody>
          </p:sp>
          <p:cxnSp>
            <p:nvCxnSpPr>
              <p:cNvPr id="148" name="Straight Connector 147"/>
              <p:cNvCxnSpPr/>
              <p:nvPr/>
            </p:nvCxnSpPr>
            <p:spPr>
              <a:xfrm>
                <a:off x="1295" y="1344"/>
                <a:ext cx="769" cy="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p:nvPr/>
            </p:nvCxnSpPr>
            <p:spPr>
              <a:xfrm rot="10800000">
                <a:off x="5423" y="1871"/>
                <a:ext cx="145" cy="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8" name="Rectangle 157"/>
              <p:cNvSpPr/>
              <p:nvPr/>
            </p:nvSpPr>
            <p:spPr>
              <a:xfrm>
                <a:off x="2400" y="1297"/>
                <a:ext cx="165" cy="354"/>
              </a:xfrm>
              <a:prstGeom prst="rect">
                <a:avLst/>
              </a:prstGeom>
            </p:spPr>
            <p:txBody>
              <a:bodyPr wrap="none">
                <a:spAutoFit/>
              </a:bodyPr>
              <a:lstStyle/>
              <a:p>
                <a:pPr>
                  <a:defRPr/>
                </a:pPr>
                <a:r>
                  <a:rPr lang="en-US" dirty="0">
                    <a:solidFill>
                      <a:schemeClr val="bg1">
                        <a:lumMod val="95000"/>
                        <a:lumOff val="5000"/>
                      </a:schemeClr>
                    </a:solidFill>
                    <a:cs typeface="+mn-cs"/>
                  </a:rPr>
                  <a:t>.</a:t>
                </a:r>
                <a:endParaRPr lang="en-US" dirty="0">
                  <a:cs typeface="+mn-cs"/>
                </a:endParaRPr>
              </a:p>
            </p:txBody>
          </p:sp>
        </p:grpSp>
      </p:grpSp>
    </p:spTree>
    <p:extLst>
      <p:ext uri="{BB962C8B-B14F-4D97-AF65-F5344CB8AC3E}">
        <p14:creationId xmlns:p14="http://schemas.microsoft.com/office/powerpoint/2010/main" val="14000884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latin typeface="Times New Roman" pitchFamily="18" charset="0"/>
              <a:ea typeface="Arimo" charset="0"/>
              <a:cs typeface="Times New Roman" pitchFamily="18" charset="0"/>
            </a:endParaRPr>
          </a:p>
        </p:txBody>
      </p:sp>
      <p:sp>
        <p:nvSpPr>
          <p:cNvPr id="12" name="TextBox 11"/>
          <p:cNvSpPr txBox="1"/>
          <p:nvPr/>
        </p:nvSpPr>
        <p:spPr>
          <a:xfrm>
            <a:off x="571500" y="1173525"/>
            <a:ext cx="10485120" cy="523220"/>
          </a:xfrm>
          <a:prstGeom prst="rect">
            <a:avLst/>
          </a:prstGeom>
          <a:noFill/>
        </p:spPr>
        <p:txBody>
          <a:bodyPr wrap="square" rtlCol="0">
            <a:spAutoFit/>
          </a:bodyPr>
          <a:lstStyle/>
          <a:p>
            <a:pPr lvl="0" algn="ctr" fontAlgn="base">
              <a:spcBef>
                <a:spcPct val="20000"/>
              </a:spcBef>
              <a:spcAft>
                <a:spcPct val="0"/>
              </a:spcAft>
              <a:buClr>
                <a:srgbClr val="3333FF"/>
              </a:buClr>
              <a:buSzPct val="60000"/>
            </a:pPr>
            <a:r>
              <a:rPr lang="en-US" sz="2800" dirty="0"/>
              <a:t>Types of Computer Graphics</a:t>
            </a:r>
            <a:endParaRPr lang="en-US" sz="2400" b="1" kern="0" dirty="0">
              <a:solidFill>
                <a:srgbClr val="000000"/>
              </a:solidFill>
              <a:latin typeface="Arial"/>
            </a:endParaRPr>
          </a:p>
        </p:txBody>
      </p:sp>
      <p:sp>
        <p:nvSpPr>
          <p:cNvPr id="13" name="TextBox 12"/>
          <p:cNvSpPr txBox="1"/>
          <p:nvPr/>
        </p:nvSpPr>
        <p:spPr>
          <a:xfrm>
            <a:off x="571500" y="1976441"/>
            <a:ext cx="10485120" cy="3970318"/>
          </a:xfrm>
          <a:prstGeom prst="rect">
            <a:avLst/>
          </a:prstGeom>
          <a:noFill/>
        </p:spPr>
        <p:txBody>
          <a:bodyPr wrap="square" rtlCol="0">
            <a:spAutoFit/>
          </a:bodyPr>
          <a:lstStyle/>
          <a:p>
            <a:pPr marL="342900" indent="-342900">
              <a:buFont typeface="Arial" pitchFamily="34" charset="0"/>
              <a:buChar char="•"/>
            </a:pPr>
            <a:r>
              <a:rPr lang="en-US" sz="2800" dirty="0"/>
              <a:t>The four major areas of Computer Graphics </a:t>
            </a:r>
            <a:r>
              <a:rPr lang="en-US" sz="2800" dirty="0" smtClean="0"/>
              <a:t>are:</a:t>
            </a:r>
          </a:p>
          <a:p>
            <a:endParaRPr lang="en-US" sz="2800" dirty="0" smtClean="0"/>
          </a:p>
          <a:p>
            <a:pPr marL="800100" lvl="1" indent="-342900">
              <a:buFont typeface="Arial" pitchFamily="34" charset="0"/>
              <a:buChar char="•"/>
            </a:pPr>
            <a:r>
              <a:rPr lang="en-US" sz="2800" dirty="0" smtClean="0"/>
              <a:t>display </a:t>
            </a:r>
            <a:r>
              <a:rPr lang="en-US" sz="2800" dirty="0"/>
              <a:t>of information, </a:t>
            </a:r>
            <a:endParaRPr lang="en-US" sz="2800" dirty="0" smtClean="0"/>
          </a:p>
          <a:p>
            <a:pPr marL="800100" lvl="1" indent="-342900">
              <a:buFont typeface="Arial" pitchFamily="34" charset="0"/>
              <a:buChar char="•"/>
            </a:pPr>
            <a:r>
              <a:rPr lang="en-US" sz="2800" dirty="0" smtClean="0"/>
              <a:t>design and modeling </a:t>
            </a:r>
            <a:r>
              <a:rPr lang="en-US" sz="2800" dirty="0"/>
              <a:t>, </a:t>
            </a:r>
            <a:endParaRPr lang="en-US" sz="2800" dirty="0" smtClean="0"/>
          </a:p>
          <a:p>
            <a:pPr marL="800100" lvl="1" indent="-342900">
              <a:buFont typeface="Arial" pitchFamily="34" charset="0"/>
              <a:buChar char="•"/>
            </a:pPr>
            <a:r>
              <a:rPr lang="en-US" sz="2800" dirty="0" smtClean="0"/>
              <a:t>simulation </a:t>
            </a:r>
            <a:r>
              <a:rPr lang="en-US" sz="2800" dirty="0"/>
              <a:t>and </a:t>
            </a:r>
            <a:endParaRPr lang="en-US" sz="2800" dirty="0" smtClean="0"/>
          </a:p>
          <a:p>
            <a:pPr marL="800100" lvl="1" indent="-342900">
              <a:buFont typeface="Arial" pitchFamily="34" charset="0"/>
              <a:buChar char="•"/>
            </a:pPr>
            <a:r>
              <a:rPr lang="en-US" sz="2800" dirty="0" smtClean="0"/>
              <a:t>user </a:t>
            </a:r>
            <a:r>
              <a:rPr lang="en-US" sz="2800" dirty="0"/>
              <a:t>interface. </a:t>
            </a:r>
            <a:endParaRPr lang="en-US" sz="2800" dirty="0" smtClean="0"/>
          </a:p>
          <a:p>
            <a:endParaRPr lang="en-US" sz="2800" dirty="0"/>
          </a:p>
          <a:p>
            <a:r>
              <a:rPr lang="en-US" sz="2800" dirty="0" smtClean="0"/>
              <a:t>These </a:t>
            </a:r>
            <a:r>
              <a:rPr lang="en-US" sz="2800" dirty="0"/>
              <a:t>are the four major areas where people work and also do research in the field of Computer Graphics. </a:t>
            </a:r>
            <a:endParaRPr lang="en-US" sz="2800" dirty="0">
              <a:latin typeface="Times New Roman" pitchFamily="18" charset="0"/>
              <a:cs typeface="Times New Roman" pitchFamily="18" charset="0"/>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US" altLang="zh-CN" b="1" i="0" u="none" strike="noStrike" kern="1200" cap="none" spc="0" normalizeH="0" baseline="0" noProof="0" dirty="0" smtClean="0">
                <a:ln>
                  <a:noFill/>
                </a:ln>
                <a:solidFill>
                  <a:schemeClr val="bg1"/>
                </a:solidFill>
                <a:effectLst/>
                <a:uLnTx/>
                <a:uFillTx/>
                <a:latin typeface="Times New Roman" pitchFamily="18" charset="0"/>
                <a:ea typeface="+mj-ea"/>
                <a:cs typeface="Times New Roman" pitchFamily="18" charset="0"/>
              </a:rPr>
              <a:t>Name of the Faculty: </a:t>
            </a:r>
            <a:r>
              <a:rPr lang="en-US" altLang="zh-CN" b="1" dirty="0" err="1" smtClean="0">
                <a:solidFill>
                  <a:schemeClr val="bg1"/>
                </a:solidFill>
                <a:latin typeface="Times New Roman" pitchFamily="18" charset="0"/>
                <a:cs typeface="Times New Roman" pitchFamily="18" charset="0"/>
              </a:rPr>
              <a:t>Ashish</a:t>
            </a:r>
            <a:r>
              <a:rPr lang="en-US" altLang="zh-CN" b="1" dirty="0" smtClean="0">
                <a:solidFill>
                  <a:schemeClr val="bg1"/>
                </a:solidFill>
                <a:latin typeface="Times New Roman" pitchFamily="18" charset="0"/>
                <a:cs typeface="Times New Roman" pitchFamily="18" charset="0"/>
              </a:rPr>
              <a:t> Kumar </a:t>
            </a:r>
            <a:r>
              <a:rPr lang="en-US" altLang="zh-CN" b="1" dirty="0" err="1" smtClean="0">
                <a:solidFill>
                  <a:schemeClr val="bg1"/>
                </a:solidFill>
                <a:latin typeface="Times New Roman" pitchFamily="18" charset="0"/>
                <a:cs typeface="Times New Roman" pitchFamily="18" charset="0"/>
              </a:rPr>
              <a:t>Srivastava</a:t>
            </a:r>
            <a:r>
              <a:rPr kumimoji="0" lang="en-IN" altLang="zh-CN" b="1" i="0" u="none" strike="noStrike" kern="1200" cap="none" spc="0" normalizeH="0" baseline="0" noProof="0" dirty="0" smtClean="0">
                <a:ln>
                  <a:noFill/>
                </a:ln>
                <a:solidFill>
                  <a:schemeClr val="bg1"/>
                </a:solidFill>
                <a:effectLst/>
                <a:uLnTx/>
                <a:uFillTx/>
                <a:latin typeface="Times New Roman" pitchFamily="18" charset="0"/>
                <a:ea typeface="+mj-ea"/>
                <a:cs typeface="Times New Roman" pitchFamily="18" charset="0"/>
              </a:rPr>
              <a:t>			</a:t>
            </a:r>
            <a:r>
              <a:rPr lang="en-IN" altLang="zh-CN" b="1" dirty="0">
                <a:solidFill>
                  <a:schemeClr val="bg1"/>
                </a:solidFill>
                <a:latin typeface="Times New Roman" pitchFamily="18" charset="0"/>
                <a:ea typeface="+mj-ea"/>
                <a:cs typeface="Times New Roman" pitchFamily="18" charset="0"/>
              </a:rPr>
              <a:t> </a:t>
            </a:r>
            <a:r>
              <a:rPr lang="en-IN" altLang="zh-CN" b="1" dirty="0" smtClean="0">
                <a:solidFill>
                  <a:schemeClr val="bg1"/>
                </a:solidFill>
                <a:latin typeface="Times New Roman" pitchFamily="18" charset="0"/>
                <a:ea typeface="+mj-ea"/>
                <a:cs typeface="Times New Roman" pitchFamily="18" charset="0"/>
              </a:rPr>
              <a:t>      </a:t>
            </a:r>
            <a:r>
              <a:rPr lang="en-US" altLang="zh-CN" b="1" dirty="0" smtClean="0">
                <a:solidFill>
                  <a:schemeClr val="bg1"/>
                </a:solidFill>
                <a:latin typeface="Times New Roman" pitchFamily="18" charset="0"/>
                <a:cs typeface="Times New Roman" pitchFamily="18" charset="0"/>
              </a:rPr>
              <a:t>Program Name: </a:t>
            </a:r>
            <a:r>
              <a:rPr lang="en-US" altLang="zh-CN" b="1" dirty="0" err="1" smtClean="0">
                <a:solidFill>
                  <a:schemeClr val="bg1"/>
                </a:solidFill>
                <a:latin typeface="Times New Roman" pitchFamily="18" charset="0"/>
                <a:cs typeface="Times New Roman" pitchFamily="18" charset="0"/>
              </a:rPr>
              <a:t>B.Tech</a:t>
            </a:r>
            <a:endParaRPr lang="zh-CN" altLang="en-US" b="1" dirty="0" smtClean="0">
              <a:solidFill>
                <a:schemeClr val="bg1"/>
              </a:solidFill>
              <a:latin typeface="Times New Roman" pitchFamily="18" charset="0"/>
              <a:cs typeface="Times New Roman" pitchFamily="18" charset="0"/>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mes New Roman" pitchFamily="18" charset="0"/>
              <a:ea typeface="+mj-ea"/>
              <a:cs typeface="Times New Roman" pitchFamily="18" charset="0"/>
            </a:endParaRPr>
          </a:p>
        </p:txBody>
      </p:sp>
      <p:sp>
        <p:nvSpPr>
          <p:cNvPr id="15"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smtClean="0">
                <a:solidFill>
                  <a:schemeClr val="bg1"/>
                </a:solidFill>
                <a:latin typeface="Times New Roman" pitchFamily="18" charset="0"/>
                <a:ea typeface="+mj-ea"/>
                <a:cs typeface="Times New Roman" pitchFamily="18" charset="0"/>
              </a:rPr>
              <a:t>School of Computing Science and Engineering</a:t>
            </a:r>
            <a:endParaRPr lang="en-US" altLang="zh-CN" sz="2800" b="1" dirty="0">
              <a:solidFill>
                <a:schemeClr val="bg1"/>
              </a:solidFill>
              <a:latin typeface="Times New Roman" pitchFamily="18" charset="0"/>
              <a:ea typeface="+mj-ea"/>
              <a:cs typeface="Times New Roman" pitchFamily="18" charset="0"/>
            </a:endParaRPr>
          </a:p>
          <a:p>
            <a:pPr lvl="0" algn="ctr">
              <a:lnSpc>
                <a:spcPct val="90000"/>
              </a:lnSpc>
              <a:spcBef>
                <a:spcPct val="0"/>
              </a:spcBef>
              <a:defRPr/>
            </a:pPr>
            <a:r>
              <a:rPr lang="en-US" altLang="zh-CN" b="1" dirty="0">
                <a:solidFill>
                  <a:schemeClr val="bg1"/>
                </a:solidFill>
                <a:latin typeface="Times New Roman" pitchFamily="18" charset="0"/>
                <a:ea typeface="+mj-ea"/>
                <a:cs typeface="Times New Roman" pitchFamily="18" charset="0"/>
              </a:rPr>
              <a:t/>
            </a:r>
            <a:br>
              <a:rPr lang="en-US" altLang="zh-CN" b="1" dirty="0">
                <a:solidFill>
                  <a:schemeClr val="bg1"/>
                </a:solidFill>
                <a:latin typeface="Times New Roman" pitchFamily="18" charset="0"/>
                <a:ea typeface="+mj-ea"/>
                <a:cs typeface="Times New Roman" pitchFamily="18" charset="0"/>
              </a:rPr>
            </a:br>
            <a:r>
              <a:rPr lang="en-US" altLang="zh-CN" b="1" dirty="0">
                <a:solidFill>
                  <a:schemeClr val="bg1"/>
                </a:solidFill>
                <a:latin typeface="Times New Roman" pitchFamily="18" charset="0"/>
                <a:ea typeface="+mj-ea"/>
                <a:cs typeface="Times New Roman" pitchFamily="18" charset="0"/>
              </a:rPr>
              <a:t> Course Code : BCSE3069		                                  Course Name: </a:t>
            </a:r>
            <a:r>
              <a:rPr lang="en-US" altLang="zh-CN" b="1" dirty="0" smtClean="0">
                <a:solidFill>
                  <a:schemeClr val="bg1"/>
                </a:solidFill>
                <a:latin typeface="Times New Roman" pitchFamily="18" charset="0"/>
                <a:ea typeface="+mj-ea"/>
                <a:cs typeface="Times New Roman" pitchFamily="18" charset="0"/>
              </a:rPr>
              <a:t>Computer Graphics</a:t>
            </a:r>
            <a:endParaRPr kumimoji="0" lang="zh-CN" altLang="en-US" b="1" i="0" u="none" strike="noStrike" kern="1200" cap="none" spc="0" normalizeH="0" baseline="0" noProof="0" dirty="0">
              <a:ln>
                <a:noFill/>
              </a:ln>
              <a:solidFill>
                <a:schemeClr val="bg1"/>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3930509381"/>
      </p:ext>
    </p:extLst>
  </p:cSld>
  <p:clrMapOvr>
    <a:masterClrMapping/>
  </p:clrMapOvr>
  <p:transition advTm="2418"/>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extBox 3"/>
          <p:cNvSpPr txBox="1">
            <a:spLocks noChangeArrowheads="1"/>
          </p:cNvSpPr>
          <p:nvPr/>
        </p:nvSpPr>
        <p:spPr bwMode="auto">
          <a:xfrm>
            <a:off x="1625600" y="304801"/>
            <a:ext cx="10668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4000"/>
              <a:t>LASER  SCAN  DISPLAY</a:t>
            </a:r>
          </a:p>
        </p:txBody>
      </p:sp>
      <p:sp>
        <p:nvSpPr>
          <p:cNvPr id="129027" name="TextBox 4"/>
          <p:cNvSpPr txBox="1">
            <a:spLocks noChangeArrowheads="1"/>
          </p:cNvSpPr>
          <p:nvPr/>
        </p:nvSpPr>
        <p:spPr bwMode="auto">
          <a:xfrm>
            <a:off x="406400" y="1066800"/>
            <a:ext cx="11480800"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buFontTx/>
              <a:buChar char="•"/>
            </a:pPr>
            <a:r>
              <a:rPr lang="en-US" sz="2000" b="1">
                <a:latin typeface="Calibri" pitchFamily="34" charset="0"/>
              </a:rPr>
              <a:t> </a:t>
            </a:r>
            <a:r>
              <a:rPr lang="en-US" sz="2000" b="1"/>
              <a:t>Laser scan display is one of the few high resolution large screen display devices.</a:t>
            </a:r>
          </a:p>
          <a:p>
            <a:pPr algn="just" eaLnBrk="1" hangingPunct="1">
              <a:buFontTx/>
              <a:buChar char="•"/>
            </a:pPr>
            <a:endParaRPr lang="en-US" sz="2000" b="1"/>
          </a:p>
          <a:p>
            <a:pPr algn="just" eaLnBrk="1" hangingPunct="1">
              <a:buFontTx/>
              <a:buChar char="•"/>
            </a:pPr>
            <a:r>
              <a:rPr lang="en-US" sz="2000" b="1"/>
              <a:t>It has been used in displaying maps, high quality text and elaborate ckt diagrams.</a:t>
            </a:r>
          </a:p>
          <a:p>
            <a:pPr algn="just" eaLnBrk="1" hangingPunct="1">
              <a:buFontTx/>
              <a:buChar char="•"/>
            </a:pPr>
            <a:endParaRPr lang="en-US" sz="2000" b="1"/>
          </a:p>
          <a:p>
            <a:pPr algn="just" eaLnBrk="1" hangingPunct="1">
              <a:buFontTx/>
              <a:buChar char="•"/>
            </a:pPr>
            <a:r>
              <a:rPr lang="en-US" sz="2000" b="1"/>
              <a:t> In laser scan display , a laser is deflected by a pair of mirrors so that it traces out the desired image on a sheet of photo chromic film. The material usually transparent but light from the laser leaves a dark trace on it. </a:t>
            </a:r>
          </a:p>
          <a:p>
            <a:pPr algn="just" eaLnBrk="1" hangingPunct="1">
              <a:buFontTx/>
              <a:buChar char="•"/>
            </a:pPr>
            <a:endParaRPr lang="en-US" sz="2000" b="1"/>
          </a:p>
          <a:p>
            <a:pPr algn="just" eaLnBrk="1" hangingPunct="1">
              <a:buFontTx/>
              <a:buChar char="•"/>
            </a:pPr>
            <a:r>
              <a:rPr lang="en-US" sz="2000" b="1"/>
              <a:t>A light projection system is used to project light onto a large screen. The image thus deposited on the film. </a:t>
            </a:r>
          </a:p>
          <a:p>
            <a:pPr algn="just" eaLnBrk="1" hangingPunct="1">
              <a:buFontTx/>
              <a:buChar char="•"/>
            </a:pPr>
            <a:endParaRPr lang="en-US" sz="2000" b="1"/>
          </a:p>
          <a:p>
            <a:pPr algn="just" eaLnBrk="1" hangingPunct="1">
              <a:buFontTx/>
              <a:buChar char="•"/>
            </a:pPr>
            <a:r>
              <a:rPr lang="en-US" sz="2000" b="1"/>
              <a:t>To produce a fresh image the display simply winds the role of film to bring a blank region under the laser, the mirrors deflecting the laser are extremely small and are controlled by the electrical signals received from the display controller.</a:t>
            </a:r>
          </a:p>
          <a:p>
            <a:pPr algn="just" eaLnBrk="1" hangingPunct="1">
              <a:buFontTx/>
              <a:buChar char="•"/>
            </a:pPr>
            <a:endParaRPr lang="en-US" sz="2000" b="1">
              <a:latin typeface="Calibri" pitchFamily="34" charset="0"/>
            </a:endParaRPr>
          </a:p>
        </p:txBody>
      </p:sp>
    </p:spTree>
    <p:extLst>
      <p:ext uri="{BB962C8B-B14F-4D97-AF65-F5344CB8AC3E}">
        <p14:creationId xmlns:p14="http://schemas.microsoft.com/office/powerpoint/2010/main" val="291250321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descr="I:\naush.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381000"/>
            <a:ext cx="113792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1" name="Line 22"/>
          <p:cNvSpPr>
            <a:spLocks noChangeShapeType="1"/>
          </p:cNvSpPr>
          <p:nvPr/>
        </p:nvSpPr>
        <p:spPr bwMode="auto">
          <a:xfrm>
            <a:off x="4165600" y="5867400"/>
            <a:ext cx="18288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052" name="Line 23"/>
          <p:cNvSpPr>
            <a:spLocks noChangeShapeType="1"/>
          </p:cNvSpPr>
          <p:nvPr/>
        </p:nvSpPr>
        <p:spPr bwMode="auto">
          <a:xfrm>
            <a:off x="4165600" y="6096000"/>
            <a:ext cx="1828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053" name="Line 25"/>
          <p:cNvSpPr>
            <a:spLocks noChangeShapeType="1"/>
          </p:cNvSpPr>
          <p:nvPr/>
        </p:nvSpPr>
        <p:spPr bwMode="auto">
          <a:xfrm>
            <a:off x="4267200" y="6324600"/>
            <a:ext cx="1828800" cy="0"/>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39248238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extBox 4"/>
          <p:cNvSpPr txBox="1">
            <a:spLocks noChangeArrowheads="1"/>
          </p:cNvSpPr>
          <p:nvPr/>
        </p:nvSpPr>
        <p:spPr bwMode="auto">
          <a:xfrm>
            <a:off x="609600" y="609601"/>
            <a:ext cx="10769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buFont typeface="Arial" charset="0"/>
              <a:buChar char="Ø"/>
            </a:pPr>
            <a:endParaRPr lang="en-IN" sz="2800"/>
          </a:p>
        </p:txBody>
      </p:sp>
      <p:sp>
        <p:nvSpPr>
          <p:cNvPr id="131075" name="Rectangle 3"/>
          <p:cNvSpPr>
            <a:spLocks noGrp="1" noChangeArrowheads="1"/>
          </p:cNvSpPr>
          <p:nvPr>
            <p:ph type="title"/>
          </p:nvPr>
        </p:nvSpPr>
        <p:spPr/>
        <p:txBody>
          <a:bodyPr/>
          <a:lstStyle/>
          <a:p>
            <a:pPr algn="ctr" eaLnBrk="1" hangingPunct="1"/>
            <a:r>
              <a:rPr lang="en-US" smtClean="0"/>
              <a:t>Interlacing</a:t>
            </a:r>
          </a:p>
        </p:txBody>
      </p:sp>
      <p:sp>
        <p:nvSpPr>
          <p:cNvPr id="131076" name="Rectangle 4"/>
          <p:cNvSpPr>
            <a:spLocks noGrp="1" noChangeArrowheads="1"/>
          </p:cNvSpPr>
          <p:nvPr>
            <p:ph type="body" idx="1"/>
          </p:nvPr>
        </p:nvSpPr>
        <p:spPr/>
        <p:txBody>
          <a:bodyPr/>
          <a:lstStyle/>
          <a:p>
            <a:pPr algn="just" eaLnBrk="1" hangingPunct="1">
              <a:lnSpc>
                <a:spcPct val="90000"/>
              </a:lnSpc>
            </a:pPr>
            <a:r>
              <a:rPr lang="en-US" sz="2600" smtClean="0"/>
              <a:t>Each frame has two fields, each containing half the picture.</a:t>
            </a:r>
          </a:p>
          <a:p>
            <a:pPr algn="just" eaLnBrk="1" hangingPunct="1">
              <a:lnSpc>
                <a:spcPct val="90000"/>
              </a:lnSpc>
            </a:pPr>
            <a:r>
              <a:rPr lang="en-US" sz="2600" smtClean="0"/>
              <a:t>Fields are interlaced and interwoven.</a:t>
            </a:r>
          </a:p>
          <a:p>
            <a:pPr algn="just" eaLnBrk="1" hangingPunct="1">
              <a:lnSpc>
                <a:spcPct val="90000"/>
              </a:lnSpc>
            </a:pPr>
            <a:r>
              <a:rPr lang="en-US" sz="2600" smtClean="0"/>
              <a:t>Fields are presented alternately every other 1/60</a:t>
            </a:r>
            <a:r>
              <a:rPr lang="en-US" sz="2600" baseline="30000" smtClean="0"/>
              <a:t>th</a:t>
            </a:r>
            <a:r>
              <a:rPr lang="en-US" sz="2600" smtClean="0"/>
              <a:t> of a second.</a:t>
            </a:r>
          </a:p>
          <a:p>
            <a:pPr lvl="1" algn="just" eaLnBrk="1" hangingPunct="1">
              <a:lnSpc>
                <a:spcPct val="90000"/>
              </a:lnSpc>
            </a:pPr>
            <a:r>
              <a:rPr lang="en-US" sz="2200" smtClean="0"/>
              <a:t>One field contain odd lines(1,3,5,7,…….)</a:t>
            </a:r>
          </a:p>
          <a:p>
            <a:pPr lvl="1" algn="just" eaLnBrk="1" hangingPunct="1">
              <a:lnSpc>
                <a:spcPct val="90000"/>
              </a:lnSpc>
            </a:pPr>
            <a:r>
              <a:rPr lang="en-US" sz="2200" smtClean="0"/>
              <a:t>One field contain even lines(0,2,4,6,…….)</a:t>
            </a:r>
          </a:p>
          <a:p>
            <a:pPr algn="just" eaLnBrk="1" hangingPunct="1">
              <a:lnSpc>
                <a:spcPct val="90000"/>
              </a:lnSpc>
            </a:pPr>
            <a:r>
              <a:rPr lang="en-US" sz="2600" smtClean="0"/>
              <a:t>Interlacing scan lines on a raster scan display.</a:t>
            </a:r>
          </a:p>
          <a:p>
            <a:pPr algn="just" eaLnBrk="1" hangingPunct="1">
              <a:lnSpc>
                <a:spcPct val="90000"/>
              </a:lnSpc>
            </a:pPr>
            <a:r>
              <a:rPr lang="en-US" sz="2600" smtClean="0"/>
              <a:t>First all points on even numbered (solid) scan lines are displayed, then all points along the odd numbers (dashed) lines are displayed.</a:t>
            </a:r>
          </a:p>
          <a:p>
            <a:pPr lvl="1" algn="just" eaLnBrk="1" hangingPunct="1">
              <a:lnSpc>
                <a:spcPct val="90000"/>
              </a:lnSpc>
            </a:pPr>
            <a:endParaRPr lang="en-US" sz="2200" smtClean="0"/>
          </a:p>
        </p:txBody>
      </p:sp>
    </p:spTree>
    <p:extLst>
      <p:ext uri="{BB962C8B-B14F-4D97-AF65-F5344CB8AC3E}">
        <p14:creationId xmlns:p14="http://schemas.microsoft.com/office/powerpoint/2010/main" val="176739829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lstStyle/>
          <a:p>
            <a:pPr eaLnBrk="1" hangingPunct="1"/>
            <a:endParaRPr lang="en-IN" smtClean="0"/>
          </a:p>
        </p:txBody>
      </p:sp>
      <p:sp>
        <p:nvSpPr>
          <p:cNvPr id="132099" name="Rectangle 4"/>
          <p:cNvSpPr>
            <a:spLocks noChangeArrowheads="1"/>
          </p:cNvSpPr>
          <p:nvPr/>
        </p:nvSpPr>
        <p:spPr bwMode="auto">
          <a:xfrm>
            <a:off x="3556000" y="2362200"/>
            <a:ext cx="5283200" cy="3505200"/>
          </a:xfrm>
          <a:prstGeom prst="rect">
            <a:avLst/>
          </a:prstGeom>
          <a:solidFill>
            <a:schemeClr val="accent1"/>
          </a:solidFill>
          <a:ln w="28575">
            <a:solidFill>
              <a:schemeClr val="tx1"/>
            </a:solidFill>
            <a:miter lim="800000"/>
            <a:headEnd/>
            <a:tailEnd/>
          </a:ln>
        </p:spPr>
        <p:txBody>
          <a:bodyPr wrap="none" anchor="ctr"/>
          <a:lstStyle/>
          <a:p>
            <a:endParaRPr lang="en-IN"/>
          </a:p>
        </p:txBody>
      </p:sp>
      <p:sp>
        <p:nvSpPr>
          <p:cNvPr id="132100" name="Line 6"/>
          <p:cNvSpPr>
            <a:spLocks noChangeShapeType="1"/>
          </p:cNvSpPr>
          <p:nvPr/>
        </p:nvSpPr>
        <p:spPr bwMode="auto">
          <a:xfrm flipV="1">
            <a:off x="4165600" y="2590800"/>
            <a:ext cx="44704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101" name="Line 7"/>
          <p:cNvSpPr>
            <a:spLocks noChangeShapeType="1"/>
          </p:cNvSpPr>
          <p:nvPr/>
        </p:nvSpPr>
        <p:spPr bwMode="auto">
          <a:xfrm flipV="1">
            <a:off x="4165600" y="2819400"/>
            <a:ext cx="4470400" cy="0"/>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32102" name="Line 8"/>
          <p:cNvSpPr>
            <a:spLocks noChangeShapeType="1"/>
          </p:cNvSpPr>
          <p:nvPr/>
        </p:nvSpPr>
        <p:spPr bwMode="auto">
          <a:xfrm flipV="1">
            <a:off x="4165600" y="3048000"/>
            <a:ext cx="44704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103" name="Line 9"/>
          <p:cNvSpPr>
            <a:spLocks noChangeShapeType="1"/>
          </p:cNvSpPr>
          <p:nvPr/>
        </p:nvSpPr>
        <p:spPr bwMode="auto">
          <a:xfrm flipV="1">
            <a:off x="4165600" y="3352800"/>
            <a:ext cx="4470400" cy="0"/>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32104" name="Line 10"/>
          <p:cNvSpPr>
            <a:spLocks noChangeShapeType="1"/>
          </p:cNvSpPr>
          <p:nvPr/>
        </p:nvSpPr>
        <p:spPr bwMode="auto">
          <a:xfrm flipV="1">
            <a:off x="4165600" y="3657600"/>
            <a:ext cx="44704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105" name="Line 11"/>
          <p:cNvSpPr>
            <a:spLocks noChangeShapeType="1"/>
          </p:cNvSpPr>
          <p:nvPr/>
        </p:nvSpPr>
        <p:spPr bwMode="auto">
          <a:xfrm flipV="1">
            <a:off x="4165600" y="3886200"/>
            <a:ext cx="4470400" cy="0"/>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32106" name="Line 12"/>
          <p:cNvSpPr>
            <a:spLocks noChangeShapeType="1"/>
          </p:cNvSpPr>
          <p:nvPr/>
        </p:nvSpPr>
        <p:spPr bwMode="auto">
          <a:xfrm flipV="1">
            <a:off x="4165600" y="4191000"/>
            <a:ext cx="44704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107" name="Line 13"/>
          <p:cNvSpPr>
            <a:spLocks noChangeShapeType="1"/>
          </p:cNvSpPr>
          <p:nvPr/>
        </p:nvSpPr>
        <p:spPr bwMode="auto">
          <a:xfrm flipV="1">
            <a:off x="4165600" y="4495800"/>
            <a:ext cx="4470400" cy="0"/>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32108" name="Line 14"/>
          <p:cNvSpPr>
            <a:spLocks noChangeShapeType="1"/>
          </p:cNvSpPr>
          <p:nvPr/>
        </p:nvSpPr>
        <p:spPr bwMode="auto">
          <a:xfrm flipV="1">
            <a:off x="4165600" y="4800600"/>
            <a:ext cx="44704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109" name="Line 15"/>
          <p:cNvSpPr>
            <a:spLocks noChangeShapeType="1"/>
          </p:cNvSpPr>
          <p:nvPr/>
        </p:nvSpPr>
        <p:spPr bwMode="auto">
          <a:xfrm flipV="1">
            <a:off x="4165600" y="5105400"/>
            <a:ext cx="4470400" cy="0"/>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32110" name="Line 16"/>
          <p:cNvSpPr>
            <a:spLocks noChangeShapeType="1"/>
          </p:cNvSpPr>
          <p:nvPr/>
        </p:nvSpPr>
        <p:spPr bwMode="auto">
          <a:xfrm flipV="1">
            <a:off x="4165600" y="5410200"/>
            <a:ext cx="44704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111" name="Line 17"/>
          <p:cNvSpPr>
            <a:spLocks noChangeShapeType="1"/>
          </p:cNvSpPr>
          <p:nvPr/>
        </p:nvSpPr>
        <p:spPr bwMode="auto">
          <a:xfrm flipV="1">
            <a:off x="4165600" y="5638800"/>
            <a:ext cx="4470400" cy="0"/>
          </a:xfrm>
          <a:prstGeom prst="line">
            <a:avLst/>
          </a:prstGeom>
          <a:noFill/>
          <a:ln w="2857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32112" name="Text Box 20"/>
          <p:cNvSpPr txBox="1">
            <a:spLocks noChangeArrowheads="1"/>
          </p:cNvSpPr>
          <p:nvPr/>
        </p:nvSpPr>
        <p:spPr bwMode="auto">
          <a:xfrm>
            <a:off x="3788834" y="2438400"/>
            <a:ext cx="2840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a:t>0</a:t>
            </a:r>
          </a:p>
        </p:txBody>
      </p:sp>
      <p:sp>
        <p:nvSpPr>
          <p:cNvPr id="132113" name="Text Box 21"/>
          <p:cNvSpPr txBox="1">
            <a:spLocks noChangeArrowheads="1"/>
          </p:cNvSpPr>
          <p:nvPr/>
        </p:nvSpPr>
        <p:spPr bwMode="auto">
          <a:xfrm>
            <a:off x="3788834" y="2895600"/>
            <a:ext cx="2840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a:t>2</a:t>
            </a:r>
          </a:p>
        </p:txBody>
      </p:sp>
      <p:sp>
        <p:nvSpPr>
          <p:cNvPr id="132114" name="Text Box 22"/>
          <p:cNvSpPr txBox="1">
            <a:spLocks noChangeArrowheads="1"/>
          </p:cNvSpPr>
          <p:nvPr/>
        </p:nvSpPr>
        <p:spPr bwMode="auto">
          <a:xfrm>
            <a:off x="3759201" y="3505200"/>
            <a:ext cx="2840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a:t>4</a:t>
            </a:r>
          </a:p>
        </p:txBody>
      </p:sp>
      <p:sp>
        <p:nvSpPr>
          <p:cNvPr id="132115" name="Text Box 23"/>
          <p:cNvSpPr txBox="1">
            <a:spLocks noChangeArrowheads="1"/>
          </p:cNvSpPr>
          <p:nvPr/>
        </p:nvSpPr>
        <p:spPr bwMode="auto">
          <a:xfrm>
            <a:off x="3788834" y="4038600"/>
            <a:ext cx="2840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a:t>6</a:t>
            </a:r>
          </a:p>
        </p:txBody>
      </p:sp>
      <p:sp>
        <p:nvSpPr>
          <p:cNvPr id="132116" name="Text Box 24"/>
          <p:cNvSpPr txBox="1">
            <a:spLocks noChangeArrowheads="1"/>
          </p:cNvSpPr>
          <p:nvPr/>
        </p:nvSpPr>
        <p:spPr bwMode="auto">
          <a:xfrm>
            <a:off x="3788834" y="4648200"/>
            <a:ext cx="2840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a:t>8</a:t>
            </a:r>
          </a:p>
        </p:txBody>
      </p:sp>
      <p:sp>
        <p:nvSpPr>
          <p:cNvPr id="132117" name="Text Box 25"/>
          <p:cNvSpPr txBox="1">
            <a:spLocks noChangeArrowheads="1"/>
          </p:cNvSpPr>
          <p:nvPr/>
        </p:nvSpPr>
        <p:spPr bwMode="auto">
          <a:xfrm>
            <a:off x="3759200" y="5257800"/>
            <a:ext cx="3834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a:t>10</a:t>
            </a:r>
          </a:p>
        </p:txBody>
      </p:sp>
      <p:sp>
        <p:nvSpPr>
          <p:cNvPr id="132118" name="Text Box 26"/>
          <p:cNvSpPr txBox="1">
            <a:spLocks noChangeArrowheads="1"/>
          </p:cNvSpPr>
          <p:nvPr/>
        </p:nvSpPr>
        <p:spPr bwMode="auto">
          <a:xfrm>
            <a:off x="3852334" y="2732088"/>
            <a:ext cx="2840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a:solidFill>
                  <a:srgbClr val="CA1002"/>
                </a:solidFill>
              </a:rPr>
              <a:t>1</a:t>
            </a:r>
          </a:p>
        </p:txBody>
      </p:sp>
      <p:sp>
        <p:nvSpPr>
          <p:cNvPr id="132119" name="Text Box 27"/>
          <p:cNvSpPr txBox="1">
            <a:spLocks noChangeArrowheads="1"/>
          </p:cNvSpPr>
          <p:nvPr/>
        </p:nvSpPr>
        <p:spPr bwMode="auto">
          <a:xfrm>
            <a:off x="3860801" y="3200400"/>
            <a:ext cx="2840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a:solidFill>
                  <a:srgbClr val="CA1002"/>
                </a:solidFill>
              </a:rPr>
              <a:t>3</a:t>
            </a:r>
          </a:p>
        </p:txBody>
      </p:sp>
      <p:sp>
        <p:nvSpPr>
          <p:cNvPr id="132120" name="Text Box 28"/>
          <p:cNvSpPr txBox="1">
            <a:spLocks noChangeArrowheads="1"/>
          </p:cNvSpPr>
          <p:nvPr/>
        </p:nvSpPr>
        <p:spPr bwMode="auto">
          <a:xfrm>
            <a:off x="3860801" y="3733800"/>
            <a:ext cx="2840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a:solidFill>
                  <a:srgbClr val="CA1002"/>
                </a:solidFill>
              </a:rPr>
              <a:t>5</a:t>
            </a:r>
          </a:p>
        </p:txBody>
      </p:sp>
      <p:sp>
        <p:nvSpPr>
          <p:cNvPr id="132121" name="Text Box 29"/>
          <p:cNvSpPr txBox="1">
            <a:spLocks noChangeArrowheads="1"/>
          </p:cNvSpPr>
          <p:nvPr/>
        </p:nvSpPr>
        <p:spPr bwMode="auto">
          <a:xfrm>
            <a:off x="3860801" y="4343400"/>
            <a:ext cx="2840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a:solidFill>
                  <a:srgbClr val="CA1002"/>
                </a:solidFill>
              </a:rPr>
              <a:t>7</a:t>
            </a:r>
          </a:p>
        </p:txBody>
      </p:sp>
      <p:sp>
        <p:nvSpPr>
          <p:cNvPr id="132122" name="Text Box 30"/>
          <p:cNvSpPr txBox="1">
            <a:spLocks noChangeArrowheads="1"/>
          </p:cNvSpPr>
          <p:nvPr/>
        </p:nvSpPr>
        <p:spPr bwMode="auto">
          <a:xfrm>
            <a:off x="3860801" y="4953000"/>
            <a:ext cx="28405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a:solidFill>
                  <a:srgbClr val="CA1002"/>
                </a:solidFill>
              </a:rPr>
              <a:t>9</a:t>
            </a:r>
          </a:p>
        </p:txBody>
      </p:sp>
      <p:sp>
        <p:nvSpPr>
          <p:cNvPr id="132123" name="Text Box 31"/>
          <p:cNvSpPr txBox="1">
            <a:spLocks noChangeArrowheads="1"/>
          </p:cNvSpPr>
          <p:nvPr/>
        </p:nvSpPr>
        <p:spPr bwMode="auto">
          <a:xfrm>
            <a:off x="3759200" y="5486400"/>
            <a:ext cx="37010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a:solidFill>
                  <a:srgbClr val="CA1002"/>
                </a:solidFill>
              </a:rPr>
              <a:t>11</a:t>
            </a:r>
          </a:p>
        </p:txBody>
      </p:sp>
    </p:spTree>
    <p:extLst>
      <p:ext uri="{BB962C8B-B14F-4D97-AF65-F5344CB8AC3E}">
        <p14:creationId xmlns:p14="http://schemas.microsoft.com/office/powerpoint/2010/main" val="346236760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12" name="TextBox 11"/>
          <p:cNvSpPr txBox="1"/>
          <p:nvPr/>
        </p:nvSpPr>
        <p:spPr>
          <a:xfrm>
            <a:off x="853437" y="2575560"/>
            <a:ext cx="10485120" cy="1200329"/>
          </a:xfrm>
          <a:prstGeom prst="rect">
            <a:avLst/>
          </a:prstGeom>
          <a:noFill/>
        </p:spPr>
        <p:txBody>
          <a:bodyPr wrap="square" rtlCol="0">
            <a:spAutoFit/>
          </a:bodyPr>
          <a:lstStyle/>
          <a:p>
            <a:pPr algn="ctr"/>
            <a:r>
              <a:rPr lang="en-IN" sz="3600" dirty="0" smtClean="0">
                <a:solidFill>
                  <a:srgbClr val="0000FF"/>
                </a:solidFill>
                <a:latin typeface="Times New Roman" panose="02020603050405020304" pitchFamily="18" charset="0"/>
                <a:cs typeface="Times New Roman" panose="02020603050405020304" pitchFamily="18" charset="0"/>
              </a:rPr>
              <a:t>Thank you!</a:t>
            </a:r>
            <a:endParaRPr lang="en-US" sz="3600" dirty="0">
              <a:solidFill>
                <a:srgbClr val="0000FF"/>
              </a:solidFill>
              <a:latin typeface="Times New Roman" panose="02020603050405020304" pitchFamily="18" charset="0"/>
              <a:cs typeface="Times New Roman" panose="02020603050405020304" pitchFamily="18" charset="0"/>
            </a:endParaRPr>
          </a:p>
          <a:p>
            <a:pPr algn="ctr"/>
            <a:endParaRPr lang="en-US" sz="3600" b="1" dirty="0">
              <a:solidFill>
                <a:schemeClr val="accent1"/>
              </a:solidFill>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US" altLang="zh-CN" b="1" i="0" u="none" strike="noStrike" kern="1200" cap="none" spc="0" normalizeH="0" baseline="0" noProof="0" dirty="0" smtClean="0">
                <a:ln>
                  <a:noFill/>
                </a:ln>
                <a:solidFill>
                  <a:schemeClr val="bg1"/>
                </a:solidFill>
                <a:effectLst/>
                <a:uLnTx/>
                <a:uFillTx/>
                <a:latin typeface="Tinos"/>
                <a:ea typeface="+mj-ea"/>
                <a:cs typeface="+mj-cs"/>
              </a:rPr>
              <a:t>Name of the Faculty: </a:t>
            </a:r>
            <a:r>
              <a:rPr lang="en-US" altLang="zh-CN" b="1" dirty="0" err="1" smtClean="0">
                <a:solidFill>
                  <a:schemeClr val="bg1"/>
                </a:solidFill>
                <a:latin typeface="Tinos"/>
              </a:rPr>
              <a:t>Ashish</a:t>
            </a:r>
            <a:r>
              <a:rPr lang="en-US" altLang="zh-CN" b="1" dirty="0" smtClean="0">
                <a:solidFill>
                  <a:schemeClr val="bg1"/>
                </a:solidFill>
                <a:latin typeface="Tinos"/>
              </a:rPr>
              <a:t> Kumar </a:t>
            </a:r>
            <a:r>
              <a:rPr lang="en-US" altLang="zh-CN" b="1" dirty="0" err="1" smtClean="0">
                <a:solidFill>
                  <a:schemeClr val="bg1"/>
                </a:solidFill>
                <a:latin typeface="Tinos"/>
              </a:rPr>
              <a:t>Srivastava</a:t>
            </a:r>
            <a:r>
              <a:rPr kumimoji="0" lang="en-IN" altLang="zh-CN" b="1" i="0" u="none" strike="noStrike" kern="1200" cap="none" spc="0" normalizeH="0" baseline="0" noProof="0" dirty="0">
                <a:ln>
                  <a:noFill/>
                </a:ln>
                <a:solidFill>
                  <a:schemeClr val="bg1"/>
                </a:solidFill>
                <a:effectLst/>
                <a:uLnTx/>
                <a:uFillTx/>
                <a:latin typeface="Tinos"/>
                <a:ea typeface="+mj-ea"/>
                <a:cs typeface="+mj-cs"/>
              </a:rPr>
              <a:t>						</a:t>
            </a:r>
            <a:r>
              <a:rPr lang="en-US" altLang="zh-CN" b="1" dirty="0">
                <a:solidFill>
                  <a:schemeClr val="bg1"/>
                </a:solidFill>
                <a:latin typeface="Tinos"/>
              </a:rPr>
              <a:t>Program Name: </a:t>
            </a:r>
            <a:r>
              <a:rPr lang="en-US" altLang="zh-CN" b="1" dirty="0" err="1">
                <a:solidFill>
                  <a:schemeClr val="bg1"/>
                </a:solidFill>
                <a:latin typeface="Tinos"/>
              </a:rPr>
              <a:t>B.Tech</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
        <p:nvSpPr>
          <p:cNvPr id="8"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smtClean="0">
                <a:solidFill>
                  <a:schemeClr val="bg1"/>
                </a:solidFill>
                <a:latin typeface="Tinos"/>
                <a:ea typeface="+mj-ea"/>
                <a:cs typeface="+mj-cs"/>
              </a:rPr>
              <a:t>School of Computing Science and Engineering</a:t>
            </a:r>
            <a:endParaRPr lang="en-US" altLang="zh-CN" sz="2800" b="1" dirty="0">
              <a:solidFill>
                <a:schemeClr val="bg1"/>
              </a:solidFill>
              <a:latin typeface="Tinos"/>
              <a:ea typeface="+mj-ea"/>
              <a:cs typeface="+mj-cs"/>
            </a:endParaRP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BCSE3069		                                  Course Name: </a:t>
            </a:r>
            <a:r>
              <a:rPr lang="en-US" altLang="zh-CN" b="1" dirty="0" smtClean="0">
                <a:solidFill>
                  <a:schemeClr val="bg1"/>
                </a:solidFill>
                <a:latin typeface="Tinos"/>
                <a:ea typeface="+mj-ea"/>
                <a:cs typeface="+mj-cs"/>
              </a:rPr>
              <a:t>Computer Graphics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Tree>
    <p:extLst>
      <p:ext uri="{BB962C8B-B14F-4D97-AF65-F5344CB8AC3E}">
        <p14:creationId xmlns:p14="http://schemas.microsoft.com/office/powerpoint/2010/main" val="1617607584"/>
      </p:ext>
    </p:extLst>
  </p:cSld>
  <p:clrMapOvr>
    <a:masterClrMapping/>
  </p:clrMapOvr>
  <p:transition advTm="2418"/>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latin typeface="Times New Roman" pitchFamily="18" charset="0"/>
              <a:ea typeface="Arimo" charset="0"/>
              <a:cs typeface="Times New Roman" pitchFamily="18" charset="0"/>
            </a:endParaRPr>
          </a:p>
        </p:txBody>
      </p:sp>
      <p:sp>
        <p:nvSpPr>
          <p:cNvPr id="12" name="TextBox 11"/>
          <p:cNvSpPr txBox="1"/>
          <p:nvPr/>
        </p:nvSpPr>
        <p:spPr>
          <a:xfrm>
            <a:off x="571500" y="1173525"/>
            <a:ext cx="10485120" cy="523220"/>
          </a:xfrm>
          <a:prstGeom prst="rect">
            <a:avLst/>
          </a:prstGeom>
          <a:noFill/>
        </p:spPr>
        <p:txBody>
          <a:bodyPr wrap="square" rtlCol="0">
            <a:spAutoFit/>
          </a:bodyPr>
          <a:lstStyle/>
          <a:p>
            <a:pPr lvl="0" algn="ctr" fontAlgn="base">
              <a:spcBef>
                <a:spcPct val="20000"/>
              </a:spcBef>
              <a:spcAft>
                <a:spcPct val="0"/>
              </a:spcAft>
              <a:buClr>
                <a:srgbClr val="3333FF"/>
              </a:buClr>
              <a:buSzPct val="60000"/>
            </a:pPr>
            <a:r>
              <a:rPr lang="en-US" sz="2800" dirty="0"/>
              <a:t>Types of Computer Graphics</a:t>
            </a:r>
            <a:endParaRPr lang="en-US" sz="2400" b="1" kern="0" dirty="0">
              <a:solidFill>
                <a:srgbClr val="000000"/>
              </a:solidFill>
              <a:latin typeface="Arial"/>
            </a:endParaRPr>
          </a:p>
        </p:txBody>
      </p:sp>
      <p:sp>
        <p:nvSpPr>
          <p:cNvPr id="13" name="TextBox 12"/>
          <p:cNvSpPr txBox="1"/>
          <p:nvPr/>
        </p:nvSpPr>
        <p:spPr>
          <a:xfrm>
            <a:off x="571500" y="1976441"/>
            <a:ext cx="10485120" cy="4524315"/>
          </a:xfrm>
          <a:prstGeom prst="rect">
            <a:avLst/>
          </a:prstGeom>
          <a:noFill/>
        </p:spPr>
        <p:txBody>
          <a:bodyPr wrap="square" rtlCol="0">
            <a:spAutoFit/>
          </a:bodyPr>
          <a:lstStyle/>
          <a:p>
            <a:pPr marL="342900" indent="-342900">
              <a:buFont typeface="Arial" pitchFamily="34" charset="0"/>
              <a:buChar char="•"/>
            </a:pPr>
            <a:r>
              <a:rPr lang="en-US" sz="3200" dirty="0" smtClean="0"/>
              <a:t>Computer </a:t>
            </a:r>
            <a:r>
              <a:rPr lang="en-US" sz="3200" dirty="0"/>
              <a:t>Graphics system are of two </a:t>
            </a:r>
            <a:r>
              <a:rPr lang="en-US" sz="3200" dirty="0" smtClean="0"/>
              <a:t>types:</a:t>
            </a:r>
          </a:p>
          <a:p>
            <a:pPr marL="342900" indent="-342900">
              <a:buFont typeface="Arial" pitchFamily="34" charset="0"/>
              <a:buChar char="•"/>
            </a:pPr>
            <a:endParaRPr lang="en-US" sz="3200" dirty="0"/>
          </a:p>
          <a:p>
            <a:pPr marL="800100" lvl="1" indent="-342900">
              <a:buFont typeface="Arial" pitchFamily="34" charset="0"/>
              <a:buChar char="•"/>
            </a:pPr>
            <a:r>
              <a:rPr lang="en-US" sz="3200" dirty="0" smtClean="0"/>
              <a:t> </a:t>
            </a:r>
            <a:r>
              <a:rPr lang="en-US" sz="3200" dirty="0"/>
              <a:t>Active Computer Graphics </a:t>
            </a:r>
            <a:r>
              <a:rPr lang="en-US" sz="3200" dirty="0" smtClean="0"/>
              <a:t>System (</a:t>
            </a:r>
            <a:r>
              <a:rPr lang="en-US" sz="2000" dirty="0"/>
              <a:t>the user controls the display with the help of a graphical user interface using an input device</a:t>
            </a:r>
            <a:r>
              <a:rPr lang="en-US" sz="3200" dirty="0"/>
              <a:t>) </a:t>
            </a:r>
            <a:endParaRPr lang="en-US" sz="3200" dirty="0" smtClean="0"/>
          </a:p>
          <a:p>
            <a:pPr marL="800100" lvl="1" indent="-342900">
              <a:buFont typeface="Arial" pitchFamily="34" charset="0"/>
              <a:buChar char="•"/>
            </a:pPr>
            <a:r>
              <a:rPr lang="en-US" sz="3200" dirty="0" smtClean="0"/>
              <a:t>Passive </a:t>
            </a:r>
            <a:r>
              <a:rPr lang="en-US" sz="3200" dirty="0"/>
              <a:t>Computer Graphics System (</a:t>
            </a:r>
            <a:r>
              <a:rPr lang="en-US" sz="1600" dirty="0"/>
              <a:t>you do not have any control, you have to watch whatever is shown to you</a:t>
            </a:r>
            <a:r>
              <a:rPr lang="en-US" sz="3200" dirty="0"/>
              <a:t>)</a:t>
            </a:r>
          </a:p>
          <a:p>
            <a:pPr marL="342900" indent="-342900">
              <a:buFont typeface="Arial" pitchFamily="34" charset="0"/>
              <a:buChar char="•"/>
            </a:pPr>
            <a:r>
              <a:rPr lang="en-US" sz="3200" dirty="0" smtClean="0"/>
              <a:t>In </a:t>
            </a:r>
            <a:r>
              <a:rPr lang="en-US" sz="3200" dirty="0"/>
              <a:t>both cases the input to the system is the scene description and the output is a static or animated scene to be displayed.</a:t>
            </a:r>
            <a:endParaRPr lang="en-US" sz="3200" dirty="0">
              <a:latin typeface="Times New Roman" pitchFamily="18" charset="0"/>
              <a:cs typeface="Times New Roman" pitchFamily="18" charset="0"/>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US" altLang="zh-CN" b="1" i="0" u="none" strike="noStrike" kern="1200" cap="none" spc="0" normalizeH="0" baseline="0" noProof="0" dirty="0" smtClean="0">
                <a:ln>
                  <a:noFill/>
                </a:ln>
                <a:solidFill>
                  <a:schemeClr val="bg1"/>
                </a:solidFill>
                <a:effectLst/>
                <a:uLnTx/>
                <a:uFillTx/>
                <a:latin typeface="Times New Roman" pitchFamily="18" charset="0"/>
                <a:ea typeface="+mj-ea"/>
                <a:cs typeface="Times New Roman" pitchFamily="18" charset="0"/>
              </a:rPr>
              <a:t>Name of the Faculty: </a:t>
            </a:r>
            <a:r>
              <a:rPr lang="en-US" altLang="zh-CN" b="1" dirty="0" err="1" smtClean="0">
                <a:solidFill>
                  <a:schemeClr val="bg1"/>
                </a:solidFill>
                <a:latin typeface="Times New Roman" pitchFamily="18" charset="0"/>
                <a:cs typeface="Times New Roman" pitchFamily="18" charset="0"/>
              </a:rPr>
              <a:t>Ashish</a:t>
            </a:r>
            <a:r>
              <a:rPr lang="en-US" altLang="zh-CN" b="1" dirty="0" smtClean="0">
                <a:solidFill>
                  <a:schemeClr val="bg1"/>
                </a:solidFill>
                <a:latin typeface="Times New Roman" pitchFamily="18" charset="0"/>
                <a:cs typeface="Times New Roman" pitchFamily="18" charset="0"/>
              </a:rPr>
              <a:t> Kumar </a:t>
            </a:r>
            <a:r>
              <a:rPr lang="en-US" altLang="zh-CN" b="1" dirty="0" err="1" smtClean="0">
                <a:solidFill>
                  <a:schemeClr val="bg1"/>
                </a:solidFill>
                <a:latin typeface="Times New Roman" pitchFamily="18" charset="0"/>
                <a:cs typeface="Times New Roman" pitchFamily="18" charset="0"/>
              </a:rPr>
              <a:t>Srivastava</a:t>
            </a:r>
            <a:r>
              <a:rPr kumimoji="0" lang="en-IN" altLang="zh-CN" b="1" i="0" u="none" strike="noStrike" kern="1200" cap="none" spc="0" normalizeH="0" baseline="0" noProof="0" dirty="0" smtClean="0">
                <a:ln>
                  <a:noFill/>
                </a:ln>
                <a:solidFill>
                  <a:schemeClr val="bg1"/>
                </a:solidFill>
                <a:effectLst/>
                <a:uLnTx/>
                <a:uFillTx/>
                <a:latin typeface="Times New Roman" pitchFamily="18" charset="0"/>
                <a:ea typeface="+mj-ea"/>
                <a:cs typeface="Times New Roman" pitchFamily="18" charset="0"/>
              </a:rPr>
              <a:t>			</a:t>
            </a:r>
            <a:r>
              <a:rPr lang="en-IN" altLang="zh-CN" b="1" dirty="0">
                <a:solidFill>
                  <a:schemeClr val="bg1"/>
                </a:solidFill>
                <a:latin typeface="Times New Roman" pitchFamily="18" charset="0"/>
                <a:ea typeface="+mj-ea"/>
                <a:cs typeface="Times New Roman" pitchFamily="18" charset="0"/>
              </a:rPr>
              <a:t> </a:t>
            </a:r>
            <a:r>
              <a:rPr lang="en-IN" altLang="zh-CN" b="1" dirty="0" smtClean="0">
                <a:solidFill>
                  <a:schemeClr val="bg1"/>
                </a:solidFill>
                <a:latin typeface="Times New Roman" pitchFamily="18" charset="0"/>
                <a:ea typeface="+mj-ea"/>
                <a:cs typeface="Times New Roman" pitchFamily="18" charset="0"/>
              </a:rPr>
              <a:t>      </a:t>
            </a:r>
            <a:r>
              <a:rPr lang="en-US" altLang="zh-CN" b="1" dirty="0" smtClean="0">
                <a:solidFill>
                  <a:schemeClr val="bg1"/>
                </a:solidFill>
                <a:latin typeface="Times New Roman" pitchFamily="18" charset="0"/>
                <a:cs typeface="Times New Roman" pitchFamily="18" charset="0"/>
              </a:rPr>
              <a:t>Program Name: </a:t>
            </a:r>
            <a:r>
              <a:rPr lang="en-US" altLang="zh-CN" b="1" dirty="0" err="1" smtClean="0">
                <a:solidFill>
                  <a:schemeClr val="bg1"/>
                </a:solidFill>
                <a:latin typeface="Times New Roman" pitchFamily="18" charset="0"/>
                <a:cs typeface="Times New Roman" pitchFamily="18" charset="0"/>
              </a:rPr>
              <a:t>B.Tech</a:t>
            </a:r>
            <a:endParaRPr lang="zh-CN" altLang="en-US" b="1" dirty="0" smtClean="0">
              <a:solidFill>
                <a:schemeClr val="bg1"/>
              </a:solidFill>
              <a:latin typeface="Times New Roman" pitchFamily="18" charset="0"/>
              <a:cs typeface="Times New Roman" pitchFamily="18" charset="0"/>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mes New Roman" pitchFamily="18" charset="0"/>
              <a:ea typeface="+mj-ea"/>
              <a:cs typeface="Times New Roman" pitchFamily="18" charset="0"/>
            </a:endParaRPr>
          </a:p>
        </p:txBody>
      </p:sp>
      <p:sp>
        <p:nvSpPr>
          <p:cNvPr id="15"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smtClean="0">
                <a:solidFill>
                  <a:schemeClr val="bg1"/>
                </a:solidFill>
                <a:latin typeface="Times New Roman" pitchFamily="18" charset="0"/>
                <a:ea typeface="+mj-ea"/>
                <a:cs typeface="Times New Roman" pitchFamily="18" charset="0"/>
              </a:rPr>
              <a:t>School of Computing Science and Engineering</a:t>
            </a:r>
            <a:endParaRPr lang="en-US" altLang="zh-CN" sz="2800" b="1" dirty="0">
              <a:solidFill>
                <a:schemeClr val="bg1"/>
              </a:solidFill>
              <a:latin typeface="Times New Roman" pitchFamily="18" charset="0"/>
              <a:ea typeface="+mj-ea"/>
              <a:cs typeface="Times New Roman" pitchFamily="18" charset="0"/>
            </a:endParaRPr>
          </a:p>
          <a:p>
            <a:pPr lvl="0" algn="ctr">
              <a:lnSpc>
                <a:spcPct val="90000"/>
              </a:lnSpc>
              <a:spcBef>
                <a:spcPct val="0"/>
              </a:spcBef>
              <a:defRPr/>
            </a:pPr>
            <a:r>
              <a:rPr lang="en-US" altLang="zh-CN" b="1" dirty="0">
                <a:solidFill>
                  <a:schemeClr val="bg1"/>
                </a:solidFill>
                <a:latin typeface="Times New Roman" pitchFamily="18" charset="0"/>
                <a:ea typeface="+mj-ea"/>
                <a:cs typeface="Times New Roman" pitchFamily="18" charset="0"/>
              </a:rPr>
              <a:t/>
            </a:r>
            <a:br>
              <a:rPr lang="en-US" altLang="zh-CN" b="1" dirty="0">
                <a:solidFill>
                  <a:schemeClr val="bg1"/>
                </a:solidFill>
                <a:latin typeface="Times New Roman" pitchFamily="18" charset="0"/>
                <a:ea typeface="+mj-ea"/>
                <a:cs typeface="Times New Roman" pitchFamily="18" charset="0"/>
              </a:rPr>
            </a:br>
            <a:r>
              <a:rPr lang="en-US" altLang="zh-CN" b="1" dirty="0">
                <a:solidFill>
                  <a:schemeClr val="bg1"/>
                </a:solidFill>
                <a:latin typeface="Times New Roman" pitchFamily="18" charset="0"/>
                <a:ea typeface="+mj-ea"/>
                <a:cs typeface="Times New Roman" pitchFamily="18" charset="0"/>
              </a:rPr>
              <a:t> Course Code : BCSE3069		                                  Course Name: </a:t>
            </a:r>
            <a:r>
              <a:rPr lang="en-US" altLang="zh-CN" b="1" dirty="0" smtClean="0">
                <a:solidFill>
                  <a:schemeClr val="bg1"/>
                </a:solidFill>
                <a:latin typeface="Times New Roman" pitchFamily="18" charset="0"/>
                <a:ea typeface="+mj-ea"/>
                <a:cs typeface="Times New Roman" pitchFamily="18" charset="0"/>
              </a:rPr>
              <a:t>Computer Graphics</a:t>
            </a:r>
            <a:endParaRPr kumimoji="0" lang="zh-CN" altLang="en-US" b="1" i="0" u="none" strike="noStrike" kern="1200" cap="none" spc="0" normalizeH="0" baseline="0" noProof="0" dirty="0">
              <a:ln>
                <a:noFill/>
              </a:ln>
              <a:solidFill>
                <a:schemeClr val="bg1"/>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2094181099"/>
      </p:ext>
    </p:extLst>
  </p:cSld>
  <p:clrMapOvr>
    <a:masterClrMapping/>
  </p:clrMapOvr>
  <p:transition advTm="2418"/>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t>Entertainment (passive)</a:t>
            </a:r>
          </a:p>
        </p:txBody>
      </p:sp>
      <p:pic>
        <p:nvPicPr>
          <p:cNvPr id="26638" name="Picture 14" descr="ffm15"/>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380067" y="1441450"/>
            <a:ext cx="9398000" cy="5022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6640" name="Text Box 16"/>
          <p:cNvSpPr txBox="1">
            <a:spLocks noChangeArrowheads="1"/>
          </p:cNvSpPr>
          <p:nvPr/>
        </p:nvSpPr>
        <p:spPr bwMode="auto">
          <a:xfrm>
            <a:off x="1" y="6461126"/>
            <a:ext cx="252735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latin typeface="Times New Roman" pitchFamily="18" charset="0"/>
              </a:rPr>
              <a:t>Final Fantasy </a:t>
            </a:r>
            <a:r>
              <a:rPr lang="en-US" sz="1200" i="1">
                <a:latin typeface="Times New Roman" pitchFamily="18" charset="0"/>
              </a:rPr>
              <a:t>(Square, USA)</a:t>
            </a:r>
          </a:p>
        </p:txBody>
      </p:sp>
    </p:spTree>
    <p:extLst>
      <p:ext uri="{BB962C8B-B14F-4D97-AF65-F5344CB8AC3E}">
        <p14:creationId xmlns:p14="http://schemas.microsoft.com/office/powerpoint/2010/main" val="38405968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r>
              <a:rPr lang="en-US"/>
              <a:t>Entertainment (passive)</a:t>
            </a:r>
          </a:p>
        </p:txBody>
      </p:sp>
      <p:pic>
        <p:nvPicPr>
          <p:cNvPr id="108554" name="Picture 10" descr="teacher_8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0" y="1781176"/>
            <a:ext cx="11176000" cy="3552825"/>
          </a:xfrm>
          <a:prstGeom prst="rect">
            <a:avLst/>
          </a:prstGeom>
          <a:noFill/>
          <a:extLst>
            <a:ext uri="{909E8E84-426E-40DD-AFC4-6F175D3DCCD1}">
              <a14:hiddenFill xmlns:a14="http://schemas.microsoft.com/office/drawing/2010/main">
                <a:solidFill>
                  <a:srgbClr val="FFFFFF"/>
                </a:solidFill>
              </a14:hiddenFill>
            </a:ext>
          </a:extLst>
        </p:spPr>
      </p:pic>
      <p:sp>
        <p:nvSpPr>
          <p:cNvPr id="108555" name="Text Box 11"/>
          <p:cNvSpPr txBox="1">
            <a:spLocks noChangeArrowheads="1"/>
          </p:cNvSpPr>
          <p:nvPr/>
        </p:nvSpPr>
        <p:spPr bwMode="auto">
          <a:xfrm>
            <a:off x="0" y="6461126"/>
            <a:ext cx="20190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latin typeface="Times New Roman" pitchFamily="18" charset="0"/>
              </a:rPr>
              <a:t>A Bug’s Life </a:t>
            </a:r>
            <a:r>
              <a:rPr lang="en-US" sz="1200" i="1">
                <a:latin typeface="Times New Roman" pitchFamily="18" charset="0"/>
              </a:rPr>
              <a:t>(Pixar)</a:t>
            </a:r>
          </a:p>
        </p:txBody>
      </p:sp>
    </p:spTree>
    <p:extLst>
      <p:ext uri="{BB962C8B-B14F-4D97-AF65-F5344CB8AC3E}">
        <p14:creationId xmlns:p14="http://schemas.microsoft.com/office/powerpoint/2010/main" val="35943662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p:txBody>
          <a:bodyPr/>
          <a:lstStyle/>
          <a:p>
            <a:r>
              <a:rPr lang="en-US"/>
              <a:t>Entertainment (Active)</a:t>
            </a:r>
          </a:p>
        </p:txBody>
      </p:sp>
      <p:sp>
        <p:nvSpPr>
          <p:cNvPr id="219140" name="Text Box 4"/>
          <p:cNvSpPr txBox="1">
            <a:spLocks noChangeArrowheads="1"/>
          </p:cNvSpPr>
          <p:nvPr/>
        </p:nvSpPr>
        <p:spPr bwMode="auto">
          <a:xfrm>
            <a:off x="0" y="6461126"/>
            <a:ext cx="71205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latin typeface="Times New Roman" pitchFamily="18" charset="0"/>
              </a:rPr>
              <a:t>Pong</a:t>
            </a:r>
            <a:endParaRPr lang="en-US" sz="1200" i="1">
              <a:latin typeface="Times New Roman" pitchFamily="18" charset="0"/>
            </a:endParaRPr>
          </a:p>
        </p:txBody>
      </p:sp>
      <p:pic>
        <p:nvPicPr>
          <p:cNvPr id="2191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371600"/>
            <a:ext cx="8128000" cy="473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9146" name="Rectangle 10"/>
          <p:cNvSpPr>
            <a:spLocks noChangeArrowheads="1"/>
          </p:cNvSpPr>
          <p:nvPr/>
        </p:nvSpPr>
        <p:spPr bwMode="auto">
          <a:xfrm>
            <a:off x="2032000" y="1263134"/>
            <a:ext cx="8331200" cy="369332"/>
          </a:xfrm>
          <a:prstGeom prst="rect">
            <a:avLst/>
          </a:prstGeom>
          <a:solidFill>
            <a:schemeClr val="bg1"/>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Tree>
    <p:extLst>
      <p:ext uri="{BB962C8B-B14F-4D97-AF65-F5344CB8AC3E}">
        <p14:creationId xmlns:p14="http://schemas.microsoft.com/office/powerpoint/2010/main" val="28815243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US"/>
              <a:t>Entertainment (Active)</a:t>
            </a:r>
          </a:p>
        </p:txBody>
      </p:sp>
      <p:pic>
        <p:nvPicPr>
          <p:cNvPr id="80902" name="Picture 6" descr="CircusAtari(Paddle)2"/>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791633" y="1590676"/>
            <a:ext cx="10864851" cy="4564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0904" name="Text Box 8"/>
          <p:cNvSpPr txBox="1">
            <a:spLocks noChangeArrowheads="1"/>
          </p:cNvSpPr>
          <p:nvPr/>
        </p:nvSpPr>
        <p:spPr bwMode="auto">
          <a:xfrm>
            <a:off x="1" y="6461126"/>
            <a:ext cx="19129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latin typeface="Times New Roman" pitchFamily="18" charset="0"/>
              </a:rPr>
              <a:t>Circus Atari </a:t>
            </a:r>
            <a:r>
              <a:rPr lang="en-US" sz="1200" i="1">
                <a:latin typeface="Times New Roman" pitchFamily="18" charset="0"/>
              </a:rPr>
              <a:t>(Atari)</a:t>
            </a:r>
          </a:p>
        </p:txBody>
      </p:sp>
    </p:spTree>
    <p:extLst>
      <p:ext uri="{BB962C8B-B14F-4D97-AF65-F5344CB8AC3E}">
        <p14:creationId xmlns:p14="http://schemas.microsoft.com/office/powerpoint/2010/main" val="42554240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a:t>Entertainment (Active)</a:t>
            </a:r>
          </a:p>
        </p:txBody>
      </p:sp>
      <p:sp>
        <p:nvSpPr>
          <p:cNvPr id="95240" name="Text Box 8"/>
          <p:cNvSpPr txBox="1">
            <a:spLocks noChangeArrowheads="1"/>
          </p:cNvSpPr>
          <p:nvPr/>
        </p:nvSpPr>
        <p:spPr bwMode="auto">
          <a:xfrm>
            <a:off x="1" y="6461126"/>
            <a:ext cx="17354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latin typeface="Times New Roman" pitchFamily="18" charset="0"/>
              </a:rPr>
              <a:t>Doom </a:t>
            </a:r>
            <a:r>
              <a:rPr lang="en-US" sz="1200" i="1">
                <a:latin typeface="Times New Roman" pitchFamily="18" charset="0"/>
              </a:rPr>
              <a:t>(ID Software)</a:t>
            </a:r>
          </a:p>
        </p:txBody>
      </p:sp>
      <p:pic>
        <p:nvPicPr>
          <p:cNvPr id="9524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0" y="1247775"/>
            <a:ext cx="11176000" cy="523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34231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p:txBody>
          <a:bodyPr/>
          <a:lstStyle/>
          <a:p>
            <a:r>
              <a:rPr lang="en-US"/>
              <a:t>Entertainment (Active)</a:t>
            </a:r>
          </a:p>
        </p:txBody>
      </p:sp>
      <p:pic>
        <p:nvPicPr>
          <p:cNvPr id="221187" name="Picture 3" descr="pc_doom305120900_screen003"/>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1670051" y="1441451"/>
            <a:ext cx="9398000" cy="50212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21188" name="Text Box 4"/>
          <p:cNvSpPr txBox="1">
            <a:spLocks noChangeArrowheads="1"/>
          </p:cNvSpPr>
          <p:nvPr/>
        </p:nvSpPr>
        <p:spPr bwMode="auto">
          <a:xfrm>
            <a:off x="0" y="6461126"/>
            <a:ext cx="20544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latin typeface="Times New Roman" pitchFamily="18" charset="0"/>
              </a:rPr>
              <a:t>Doom III </a:t>
            </a:r>
            <a:r>
              <a:rPr lang="en-US" sz="1200" i="1">
                <a:latin typeface="Times New Roman" pitchFamily="18" charset="0"/>
              </a:rPr>
              <a:t>(ID Software)</a:t>
            </a:r>
          </a:p>
        </p:txBody>
      </p:sp>
    </p:spTree>
    <p:extLst>
      <p:ext uri="{BB962C8B-B14F-4D97-AF65-F5344CB8AC3E}">
        <p14:creationId xmlns:p14="http://schemas.microsoft.com/office/powerpoint/2010/main" val="14246594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ea typeface="Arimo" charset="0"/>
              <a:cs typeface="Arimo" charset="0"/>
            </a:endParaRPr>
          </a:p>
        </p:txBody>
      </p:sp>
      <p:sp>
        <p:nvSpPr>
          <p:cNvPr id="7"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smtClean="0">
                <a:solidFill>
                  <a:schemeClr val="bg1"/>
                </a:solidFill>
                <a:latin typeface="Tinos"/>
                <a:ea typeface="+mj-ea"/>
                <a:cs typeface="+mj-cs"/>
              </a:rPr>
              <a:t>School of Computing Science and Engineering</a:t>
            </a:r>
            <a:endParaRPr lang="en-US" altLang="zh-CN" sz="2800" b="1" dirty="0">
              <a:solidFill>
                <a:schemeClr val="bg1"/>
              </a:solidFill>
              <a:latin typeface="Tinos"/>
              <a:ea typeface="+mj-ea"/>
              <a:cs typeface="+mj-cs"/>
            </a:endParaRPr>
          </a:p>
          <a:p>
            <a:pPr lvl="0" algn="ctr">
              <a:lnSpc>
                <a:spcPct val="90000"/>
              </a:lnSpc>
              <a:spcBef>
                <a:spcPct val="0"/>
              </a:spcBef>
              <a:defRPr/>
            </a:pPr>
            <a:r>
              <a:rPr lang="en-US" altLang="zh-CN" b="1" dirty="0">
                <a:solidFill>
                  <a:schemeClr val="bg1"/>
                </a:solidFill>
                <a:latin typeface="Tinos"/>
                <a:ea typeface="+mj-ea"/>
                <a:cs typeface="+mj-cs"/>
              </a:rPr>
              <a:t/>
            </a:r>
            <a:br>
              <a:rPr lang="en-US" altLang="zh-CN" b="1" dirty="0">
                <a:solidFill>
                  <a:schemeClr val="bg1"/>
                </a:solidFill>
                <a:latin typeface="Tinos"/>
                <a:ea typeface="+mj-ea"/>
                <a:cs typeface="+mj-cs"/>
              </a:rPr>
            </a:br>
            <a:r>
              <a:rPr lang="en-US" altLang="zh-CN" b="1" dirty="0">
                <a:solidFill>
                  <a:schemeClr val="bg1"/>
                </a:solidFill>
                <a:latin typeface="Tinos"/>
                <a:ea typeface="+mj-ea"/>
                <a:cs typeface="+mj-cs"/>
              </a:rPr>
              <a:t> Course Code : BCSE3069		                                  Course Name: </a:t>
            </a:r>
            <a:r>
              <a:rPr lang="en-US" altLang="zh-CN" b="1" dirty="0" smtClean="0">
                <a:solidFill>
                  <a:schemeClr val="bg1"/>
                </a:solidFill>
                <a:latin typeface="Tinos"/>
                <a:ea typeface="+mj-ea"/>
                <a:cs typeface="+mj-cs"/>
              </a:rPr>
              <a:t>Computer Graphics</a:t>
            </a:r>
            <a:endParaRPr kumimoji="0" lang="zh-CN" altLang="en-US" b="1" i="0" u="none" strike="noStrike" kern="1200" cap="none" spc="0" normalizeH="0" baseline="0" noProof="0" dirty="0">
              <a:ln>
                <a:noFill/>
              </a:ln>
              <a:solidFill>
                <a:schemeClr val="bg1"/>
              </a:solidFill>
              <a:effectLst/>
              <a:uLnTx/>
              <a:uFillTx/>
              <a:latin typeface="Tinos"/>
              <a:ea typeface="+mj-ea"/>
              <a:cs typeface="+mj-cs"/>
            </a:endParaRPr>
          </a:p>
        </p:txBody>
      </p:sp>
      <p:sp>
        <p:nvSpPr>
          <p:cNvPr id="13" name="TextBox 12"/>
          <p:cNvSpPr txBox="1"/>
          <p:nvPr/>
        </p:nvSpPr>
        <p:spPr>
          <a:xfrm>
            <a:off x="1122941" y="3157645"/>
            <a:ext cx="10485120" cy="1015663"/>
          </a:xfrm>
          <a:prstGeom prst="rect">
            <a:avLst/>
          </a:prstGeom>
          <a:noFill/>
        </p:spPr>
        <p:txBody>
          <a:bodyPr wrap="square" rtlCol="0">
            <a:spAutoFit/>
          </a:bodyPr>
          <a:lstStyle/>
          <a:p>
            <a:pPr marL="342900" lvl="0" indent="-342900" fontAlgn="base">
              <a:spcBef>
                <a:spcPct val="20000"/>
              </a:spcBef>
              <a:spcAft>
                <a:spcPct val="0"/>
              </a:spcAft>
              <a:buClr>
                <a:srgbClr val="330066"/>
              </a:buClr>
              <a:buSzPct val="70000"/>
            </a:pPr>
            <a:r>
              <a:rPr lang="en-US" sz="3000" kern="0" dirty="0">
                <a:solidFill>
                  <a:srgbClr val="000000"/>
                </a:solidFill>
                <a:latin typeface="Arial"/>
                <a:cs typeface="Arial"/>
              </a:rPr>
              <a:t> </a:t>
            </a:r>
            <a:r>
              <a:rPr lang="en-US" sz="3600" kern="0" dirty="0">
                <a:solidFill>
                  <a:srgbClr val="000000"/>
                </a:solidFill>
                <a:latin typeface="Arial"/>
                <a:cs typeface="Arial"/>
              </a:rPr>
              <a:t>“a picture is worth ten thousand words”</a:t>
            </a:r>
            <a:endParaRPr lang="en-IN" sz="3600" kern="0" dirty="0">
              <a:solidFill>
                <a:srgbClr val="000000"/>
              </a:solidFill>
              <a:latin typeface="Arial"/>
              <a:cs typeface="Arial"/>
            </a:endParaRPr>
          </a:p>
          <a:p>
            <a:pPr algn="ctr"/>
            <a:endParaRPr lang="en-US" sz="2400" dirty="0"/>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US" altLang="zh-CN" b="1" i="0" u="none" strike="noStrike" kern="1200" cap="none" spc="0" normalizeH="0" baseline="0" noProof="0" dirty="0" smtClean="0">
                <a:ln>
                  <a:noFill/>
                </a:ln>
                <a:solidFill>
                  <a:schemeClr val="bg1"/>
                </a:solidFill>
                <a:effectLst/>
                <a:uLnTx/>
                <a:uFillTx/>
                <a:latin typeface="Tinos"/>
                <a:ea typeface="+mj-ea"/>
                <a:cs typeface="+mj-cs"/>
              </a:rPr>
              <a:t>Name of the Faculty: </a:t>
            </a:r>
            <a:r>
              <a:rPr lang="en-US" altLang="zh-CN" b="1" dirty="0" err="1" smtClean="0">
                <a:solidFill>
                  <a:schemeClr val="bg1"/>
                </a:solidFill>
                <a:latin typeface="Tinos"/>
                <a:ea typeface="+mj-ea"/>
                <a:cs typeface="+mj-cs"/>
              </a:rPr>
              <a:t>Ashish</a:t>
            </a:r>
            <a:r>
              <a:rPr lang="en-US" altLang="zh-CN" b="1" dirty="0" smtClean="0">
                <a:solidFill>
                  <a:schemeClr val="bg1"/>
                </a:solidFill>
                <a:latin typeface="Tinos"/>
                <a:ea typeface="+mj-ea"/>
                <a:cs typeface="+mj-cs"/>
              </a:rPr>
              <a:t> Kumar </a:t>
            </a:r>
            <a:r>
              <a:rPr lang="en-US" altLang="zh-CN" b="1" dirty="0" err="1" smtClean="0">
                <a:solidFill>
                  <a:schemeClr val="bg1"/>
                </a:solidFill>
                <a:latin typeface="Tinos"/>
                <a:ea typeface="+mj-ea"/>
                <a:cs typeface="+mj-cs"/>
              </a:rPr>
              <a:t>Srivastava</a:t>
            </a:r>
            <a:r>
              <a:rPr kumimoji="0" lang="en-IN" altLang="zh-CN" b="1" i="0" u="none" strike="noStrike" kern="1200" cap="none" spc="0" normalizeH="0" baseline="0" noProof="0" dirty="0">
                <a:ln>
                  <a:noFill/>
                </a:ln>
                <a:solidFill>
                  <a:schemeClr val="bg1"/>
                </a:solidFill>
                <a:effectLst/>
                <a:uLnTx/>
                <a:uFillTx/>
                <a:latin typeface="Tinos"/>
                <a:ea typeface="+mj-ea"/>
                <a:cs typeface="+mj-cs"/>
              </a:rPr>
              <a:t>				</a:t>
            </a:r>
            <a:r>
              <a:rPr lang="en-US" altLang="zh-CN" b="1" dirty="0" smtClean="0">
                <a:solidFill>
                  <a:schemeClr val="bg1"/>
                </a:solidFill>
                <a:latin typeface="Tinos"/>
              </a:rPr>
              <a:t>Program </a:t>
            </a:r>
            <a:r>
              <a:rPr lang="en-US" altLang="zh-CN" b="1" dirty="0">
                <a:solidFill>
                  <a:schemeClr val="bg1"/>
                </a:solidFill>
                <a:latin typeface="Tinos"/>
              </a:rPr>
              <a:t>Name: </a:t>
            </a:r>
            <a:r>
              <a:rPr lang="en-US" altLang="zh-CN" b="1" dirty="0" err="1">
                <a:solidFill>
                  <a:schemeClr val="bg1"/>
                </a:solidFill>
                <a:latin typeface="Tinos"/>
              </a:rPr>
              <a:t>B.Tech</a:t>
            </a:r>
            <a:endParaRPr lang="zh-CN" altLang="en-US" b="1" dirty="0">
              <a:solidFill>
                <a:schemeClr val="bg1"/>
              </a:solidFill>
              <a:latin typeface="Tinos"/>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spTree>
    <p:extLst>
      <p:ext uri="{BB962C8B-B14F-4D97-AF65-F5344CB8AC3E}">
        <p14:creationId xmlns:p14="http://schemas.microsoft.com/office/powerpoint/2010/main" val="1478997598"/>
      </p:ext>
    </p:extLst>
  </p:cSld>
  <p:clrMapOvr>
    <a:masterClrMapping/>
  </p:clrMapOvr>
  <p:transition advTm="2418"/>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latin typeface="Times New Roman" pitchFamily="18" charset="0"/>
              <a:ea typeface="Arimo" charset="0"/>
              <a:cs typeface="Times New Roman" pitchFamily="18" charset="0"/>
            </a:endParaRPr>
          </a:p>
        </p:txBody>
      </p:sp>
      <p:sp>
        <p:nvSpPr>
          <p:cNvPr id="12" name="TextBox 11"/>
          <p:cNvSpPr txBox="1"/>
          <p:nvPr/>
        </p:nvSpPr>
        <p:spPr>
          <a:xfrm>
            <a:off x="571500" y="1173525"/>
            <a:ext cx="10485120" cy="584775"/>
          </a:xfrm>
          <a:prstGeom prst="rect">
            <a:avLst/>
          </a:prstGeom>
          <a:noFill/>
        </p:spPr>
        <p:txBody>
          <a:bodyPr wrap="square" rtlCol="0">
            <a:spAutoFit/>
          </a:bodyPr>
          <a:lstStyle/>
          <a:p>
            <a:pPr lvl="0" algn="ctr" fontAlgn="base">
              <a:spcBef>
                <a:spcPct val="20000"/>
              </a:spcBef>
              <a:spcAft>
                <a:spcPct val="0"/>
              </a:spcAft>
              <a:buClr>
                <a:srgbClr val="3333FF"/>
              </a:buClr>
              <a:buSzPct val="60000"/>
            </a:pPr>
            <a:r>
              <a:rPr lang="en-US" sz="3200" b="1" kern="0" dirty="0">
                <a:solidFill>
                  <a:srgbClr val="330066"/>
                </a:solidFill>
                <a:latin typeface="Arial"/>
                <a:ea typeface="+mj-ea"/>
                <a:cs typeface="Arial"/>
              </a:rPr>
              <a:t>Computer Graphics Applications</a:t>
            </a:r>
            <a:endParaRPr lang="en-US" sz="2400" b="1" kern="0" dirty="0">
              <a:solidFill>
                <a:srgbClr val="000000"/>
              </a:solidFill>
              <a:latin typeface="Arial"/>
            </a:endParaRPr>
          </a:p>
        </p:txBody>
      </p:sp>
      <p:sp>
        <p:nvSpPr>
          <p:cNvPr id="13" name="TextBox 12"/>
          <p:cNvSpPr txBox="1"/>
          <p:nvPr/>
        </p:nvSpPr>
        <p:spPr>
          <a:xfrm>
            <a:off x="571500" y="1976441"/>
            <a:ext cx="10485120" cy="2782300"/>
          </a:xfrm>
          <a:prstGeom prst="rect">
            <a:avLst/>
          </a:prstGeom>
          <a:noFill/>
        </p:spPr>
        <p:txBody>
          <a:bodyPr wrap="square" rtlCol="0">
            <a:spAutoFit/>
          </a:bodyPr>
          <a:lstStyle/>
          <a:p>
            <a:pPr marL="342900" lvl="0" indent="-342900" fontAlgn="base">
              <a:spcBef>
                <a:spcPct val="20000"/>
              </a:spcBef>
              <a:spcAft>
                <a:spcPct val="0"/>
              </a:spcAft>
              <a:buClr>
                <a:srgbClr val="330066"/>
              </a:buClr>
              <a:buSzPct val="70000"/>
              <a:buFont typeface="Wingdings" pitchFamily="2" charset="2"/>
              <a:buChar char="l"/>
            </a:pPr>
            <a:r>
              <a:rPr lang="en-US" sz="3000" kern="0" dirty="0">
                <a:solidFill>
                  <a:srgbClr val="000000"/>
                </a:solidFill>
                <a:latin typeface="Arial"/>
                <a:cs typeface="Arial"/>
              </a:rPr>
              <a:t>Computer Graphics may be subdivided into three broad areas:</a:t>
            </a:r>
          </a:p>
          <a:p>
            <a:pPr marL="987425" lvl="2" indent="-293688" fontAlgn="base">
              <a:spcBef>
                <a:spcPct val="20000"/>
              </a:spcBef>
              <a:spcAft>
                <a:spcPct val="0"/>
              </a:spcAft>
              <a:buClr>
                <a:srgbClr val="CCCC00"/>
              </a:buClr>
              <a:buSzPct val="70000"/>
              <a:buFont typeface="Wingdings" pitchFamily="2" charset="2"/>
              <a:buChar char="l"/>
            </a:pPr>
            <a:r>
              <a:rPr lang="en-US" sz="2300" kern="0" dirty="0">
                <a:solidFill>
                  <a:srgbClr val="000000"/>
                </a:solidFill>
                <a:latin typeface="Arial"/>
                <a:cs typeface="Arial"/>
              </a:rPr>
              <a:t>Generative Graphics</a:t>
            </a:r>
          </a:p>
          <a:p>
            <a:pPr marL="987425" lvl="2" indent="-293688" fontAlgn="base">
              <a:spcBef>
                <a:spcPct val="20000"/>
              </a:spcBef>
              <a:spcAft>
                <a:spcPct val="0"/>
              </a:spcAft>
              <a:buClr>
                <a:srgbClr val="CCCC00"/>
              </a:buClr>
              <a:buSzPct val="70000"/>
              <a:buFont typeface="Wingdings" pitchFamily="2" charset="2"/>
              <a:buChar char="l"/>
            </a:pPr>
            <a:r>
              <a:rPr lang="en-US" sz="2300" kern="0" dirty="0">
                <a:solidFill>
                  <a:srgbClr val="000000"/>
                </a:solidFill>
                <a:latin typeface="Arial"/>
                <a:cs typeface="Arial"/>
              </a:rPr>
              <a:t>Cognitive Graphics</a:t>
            </a:r>
          </a:p>
          <a:p>
            <a:pPr marL="987425" lvl="2" indent="-293688" fontAlgn="base">
              <a:spcBef>
                <a:spcPct val="20000"/>
              </a:spcBef>
              <a:spcAft>
                <a:spcPct val="0"/>
              </a:spcAft>
              <a:buClr>
                <a:srgbClr val="CCCC00"/>
              </a:buClr>
              <a:buSzPct val="70000"/>
              <a:buFont typeface="Wingdings" pitchFamily="2" charset="2"/>
              <a:buChar char="l"/>
            </a:pPr>
            <a:r>
              <a:rPr lang="en-US" sz="2300" kern="0" dirty="0">
                <a:solidFill>
                  <a:srgbClr val="000000"/>
                </a:solidFill>
                <a:latin typeface="Arial"/>
                <a:cs typeface="Arial"/>
              </a:rPr>
              <a:t>Image Processing</a:t>
            </a:r>
          </a:p>
          <a:p>
            <a:pPr marL="342900" indent="-342900">
              <a:buFont typeface="Arial" pitchFamily="34" charset="0"/>
              <a:buChar char="•"/>
            </a:pPr>
            <a:endParaRPr lang="en-US" sz="3200" dirty="0">
              <a:latin typeface="Times New Roman" pitchFamily="18" charset="0"/>
              <a:cs typeface="Times New Roman" pitchFamily="18" charset="0"/>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US" altLang="zh-CN" b="1" i="0" u="none" strike="noStrike" kern="1200" cap="none" spc="0" normalizeH="0" baseline="0" noProof="0" dirty="0" smtClean="0">
                <a:ln>
                  <a:noFill/>
                </a:ln>
                <a:solidFill>
                  <a:schemeClr val="bg1"/>
                </a:solidFill>
                <a:effectLst/>
                <a:uLnTx/>
                <a:uFillTx/>
                <a:latin typeface="Times New Roman" pitchFamily="18" charset="0"/>
                <a:ea typeface="+mj-ea"/>
                <a:cs typeface="Times New Roman" pitchFamily="18" charset="0"/>
              </a:rPr>
              <a:t>Name of the Faculty: </a:t>
            </a:r>
            <a:r>
              <a:rPr lang="en-US" altLang="zh-CN" b="1" dirty="0" err="1" smtClean="0">
                <a:solidFill>
                  <a:schemeClr val="bg1"/>
                </a:solidFill>
                <a:latin typeface="Times New Roman" pitchFamily="18" charset="0"/>
                <a:cs typeface="Times New Roman" pitchFamily="18" charset="0"/>
              </a:rPr>
              <a:t>Ashish</a:t>
            </a:r>
            <a:r>
              <a:rPr lang="en-US" altLang="zh-CN" b="1" dirty="0" smtClean="0">
                <a:solidFill>
                  <a:schemeClr val="bg1"/>
                </a:solidFill>
                <a:latin typeface="Times New Roman" pitchFamily="18" charset="0"/>
                <a:cs typeface="Times New Roman" pitchFamily="18" charset="0"/>
              </a:rPr>
              <a:t> Kumar </a:t>
            </a:r>
            <a:r>
              <a:rPr lang="en-US" altLang="zh-CN" b="1" dirty="0" err="1" smtClean="0">
                <a:solidFill>
                  <a:schemeClr val="bg1"/>
                </a:solidFill>
                <a:latin typeface="Times New Roman" pitchFamily="18" charset="0"/>
                <a:cs typeface="Times New Roman" pitchFamily="18" charset="0"/>
              </a:rPr>
              <a:t>Srivastava</a:t>
            </a:r>
            <a:r>
              <a:rPr kumimoji="0" lang="en-IN" altLang="zh-CN" b="1" i="0" u="none" strike="noStrike" kern="1200" cap="none" spc="0" normalizeH="0" baseline="0" noProof="0" dirty="0" smtClean="0">
                <a:ln>
                  <a:noFill/>
                </a:ln>
                <a:solidFill>
                  <a:schemeClr val="bg1"/>
                </a:solidFill>
                <a:effectLst/>
                <a:uLnTx/>
                <a:uFillTx/>
                <a:latin typeface="Times New Roman" pitchFamily="18" charset="0"/>
                <a:ea typeface="+mj-ea"/>
                <a:cs typeface="Times New Roman" pitchFamily="18" charset="0"/>
              </a:rPr>
              <a:t>			</a:t>
            </a:r>
            <a:r>
              <a:rPr lang="en-IN" altLang="zh-CN" b="1" dirty="0">
                <a:solidFill>
                  <a:schemeClr val="bg1"/>
                </a:solidFill>
                <a:latin typeface="Times New Roman" pitchFamily="18" charset="0"/>
                <a:ea typeface="+mj-ea"/>
                <a:cs typeface="Times New Roman" pitchFamily="18" charset="0"/>
              </a:rPr>
              <a:t> </a:t>
            </a:r>
            <a:r>
              <a:rPr lang="en-IN" altLang="zh-CN" b="1" dirty="0" smtClean="0">
                <a:solidFill>
                  <a:schemeClr val="bg1"/>
                </a:solidFill>
                <a:latin typeface="Times New Roman" pitchFamily="18" charset="0"/>
                <a:ea typeface="+mj-ea"/>
                <a:cs typeface="Times New Roman" pitchFamily="18" charset="0"/>
              </a:rPr>
              <a:t>      </a:t>
            </a:r>
            <a:r>
              <a:rPr lang="en-US" altLang="zh-CN" b="1" dirty="0" smtClean="0">
                <a:solidFill>
                  <a:schemeClr val="bg1"/>
                </a:solidFill>
                <a:latin typeface="Times New Roman" pitchFamily="18" charset="0"/>
                <a:cs typeface="Times New Roman" pitchFamily="18" charset="0"/>
              </a:rPr>
              <a:t>Program Name: </a:t>
            </a:r>
            <a:r>
              <a:rPr lang="en-US" altLang="zh-CN" b="1" dirty="0" err="1" smtClean="0">
                <a:solidFill>
                  <a:schemeClr val="bg1"/>
                </a:solidFill>
                <a:latin typeface="Times New Roman" pitchFamily="18" charset="0"/>
                <a:cs typeface="Times New Roman" pitchFamily="18" charset="0"/>
              </a:rPr>
              <a:t>B.Tech</a:t>
            </a:r>
            <a:endParaRPr lang="zh-CN" altLang="en-US" b="1" dirty="0" smtClean="0">
              <a:solidFill>
                <a:schemeClr val="bg1"/>
              </a:solidFill>
              <a:latin typeface="Times New Roman" pitchFamily="18" charset="0"/>
              <a:cs typeface="Times New Roman" pitchFamily="18" charset="0"/>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mes New Roman" pitchFamily="18" charset="0"/>
              <a:ea typeface="+mj-ea"/>
              <a:cs typeface="Times New Roman" pitchFamily="18" charset="0"/>
            </a:endParaRPr>
          </a:p>
        </p:txBody>
      </p:sp>
      <p:sp>
        <p:nvSpPr>
          <p:cNvPr id="15"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smtClean="0">
                <a:solidFill>
                  <a:schemeClr val="bg1"/>
                </a:solidFill>
                <a:latin typeface="Times New Roman" pitchFamily="18" charset="0"/>
                <a:ea typeface="+mj-ea"/>
                <a:cs typeface="Times New Roman" pitchFamily="18" charset="0"/>
              </a:rPr>
              <a:t>School of Computing Science and Engineering</a:t>
            </a:r>
            <a:endParaRPr lang="en-US" altLang="zh-CN" sz="2800" b="1" dirty="0">
              <a:solidFill>
                <a:schemeClr val="bg1"/>
              </a:solidFill>
              <a:latin typeface="Times New Roman" pitchFamily="18" charset="0"/>
              <a:ea typeface="+mj-ea"/>
              <a:cs typeface="Times New Roman" pitchFamily="18" charset="0"/>
            </a:endParaRPr>
          </a:p>
          <a:p>
            <a:pPr lvl="0" algn="ctr">
              <a:lnSpc>
                <a:spcPct val="90000"/>
              </a:lnSpc>
              <a:spcBef>
                <a:spcPct val="0"/>
              </a:spcBef>
              <a:defRPr/>
            </a:pPr>
            <a:r>
              <a:rPr lang="en-US" altLang="zh-CN" b="1" dirty="0">
                <a:solidFill>
                  <a:schemeClr val="bg1"/>
                </a:solidFill>
                <a:latin typeface="Times New Roman" pitchFamily="18" charset="0"/>
                <a:ea typeface="+mj-ea"/>
                <a:cs typeface="Times New Roman" pitchFamily="18" charset="0"/>
              </a:rPr>
              <a:t/>
            </a:r>
            <a:br>
              <a:rPr lang="en-US" altLang="zh-CN" b="1" dirty="0">
                <a:solidFill>
                  <a:schemeClr val="bg1"/>
                </a:solidFill>
                <a:latin typeface="Times New Roman" pitchFamily="18" charset="0"/>
                <a:ea typeface="+mj-ea"/>
                <a:cs typeface="Times New Roman" pitchFamily="18" charset="0"/>
              </a:rPr>
            </a:br>
            <a:r>
              <a:rPr lang="en-US" altLang="zh-CN" b="1" dirty="0">
                <a:solidFill>
                  <a:schemeClr val="bg1"/>
                </a:solidFill>
                <a:latin typeface="Times New Roman" pitchFamily="18" charset="0"/>
                <a:ea typeface="+mj-ea"/>
                <a:cs typeface="Times New Roman" pitchFamily="18" charset="0"/>
              </a:rPr>
              <a:t> Course Code : BCSE3069		                                  Course Name: </a:t>
            </a:r>
            <a:r>
              <a:rPr lang="en-US" altLang="zh-CN" b="1" dirty="0" smtClean="0">
                <a:solidFill>
                  <a:schemeClr val="bg1"/>
                </a:solidFill>
                <a:latin typeface="Times New Roman" pitchFamily="18" charset="0"/>
                <a:ea typeface="+mj-ea"/>
                <a:cs typeface="Times New Roman" pitchFamily="18" charset="0"/>
              </a:rPr>
              <a:t>Computer Graphics</a:t>
            </a:r>
            <a:endParaRPr kumimoji="0" lang="zh-CN" altLang="en-US" b="1" i="0" u="none" strike="noStrike" kern="1200" cap="none" spc="0" normalizeH="0" baseline="0" noProof="0" dirty="0">
              <a:ln>
                <a:noFill/>
              </a:ln>
              <a:solidFill>
                <a:schemeClr val="bg1"/>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1092099289"/>
      </p:ext>
    </p:extLst>
  </p:cSld>
  <p:clrMapOvr>
    <a:masterClrMapping/>
  </p:clrMapOvr>
  <p:transition advTm="2418"/>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latin typeface="Times New Roman" pitchFamily="18" charset="0"/>
              <a:ea typeface="Arimo" charset="0"/>
              <a:cs typeface="Times New Roman" pitchFamily="18" charset="0"/>
            </a:endParaRPr>
          </a:p>
        </p:txBody>
      </p:sp>
      <p:sp>
        <p:nvSpPr>
          <p:cNvPr id="12" name="TextBox 11"/>
          <p:cNvSpPr txBox="1"/>
          <p:nvPr/>
        </p:nvSpPr>
        <p:spPr>
          <a:xfrm>
            <a:off x="571500" y="1173525"/>
            <a:ext cx="10485120" cy="1027974"/>
          </a:xfrm>
          <a:prstGeom prst="rect">
            <a:avLst/>
          </a:prstGeom>
          <a:noFill/>
        </p:spPr>
        <p:txBody>
          <a:bodyPr wrap="square" rtlCol="0">
            <a:spAutoFit/>
          </a:bodyPr>
          <a:lstStyle/>
          <a:p>
            <a:pPr lvl="0" algn="ctr" fontAlgn="base">
              <a:spcBef>
                <a:spcPct val="20000"/>
              </a:spcBef>
              <a:spcAft>
                <a:spcPct val="0"/>
              </a:spcAft>
              <a:buClr>
                <a:srgbClr val="3333FF"/>
              </a:buClr>
              <a:buSzPct val="60000"/>
            </a:pPr>
            <a:r>
              <a:rPr lang="en-US" sz="3200" b="1" kern="0" dirty="0">
                <a:solidFill>
                  <a:srgbClr val="330066"/>
                </a:solidFill>
                <a:latin typeface="Arial"/>
                <a:ea typeface="+mj-ea"/>
                <a:cs typeface="Arial"/>
              </a:rPr>
              <a:t>Computer Graphics </a:t>
            </a:r>
            <a:r>
              <a:rPr lang="en-US" sz="3200" b="1" kern="0" dirty="0" smtClean="0">
                <a:solidFill>
                  <a:srgbClr val="330066"/>
                </a:solidFill>
                <a:latin typeface="Arial"/>
                <a:ea typeface="+mj-ea"/>
                <a:cs typeface="Arial"/>
              </a:rPr>
              <a:t>Applications</a:t>
            </a:r>
          </a:p>
          <a:p>
            <a:pPr lvl="0" algn="ctr" fontAlgn="base">
              <a:spcBef>
                <a:spcPct val="20000"/>
              </a:spcBef>
              <a:spcAft>
                <a:spcPct val="0"/>
              </a:spcAft>
              <a:buClr>
                <a:srgbClr val="3333FF"/>
              </a:buClr>
              <a:buSzPct val="60000"/>
            </a:pPr>
            <a:r>
              <a:rPr lang="en-US" sz="2400" b="1" kern="0" dirty="0">
                <a:solidFill>
                  <a:srgbClr val="000000"/>
                </a:solidFill>
                <a:latin typeface="Arial"/>
              </a:rPr>
              <a:t>Generative Graphics</a:t>
            </a:r>
          </a:p>
        </p:txBody>
      </p:sp>
      <p:sp>
        <p:nvSpPr>
          <p:cNvPr id="13" name="TextBox 12"/>
          <p:cNvSpPr txBox="1"/>
          <p:nvPr/>
        </p:nvSpPr>
        <p:spPr>
          <a:xfrm>
            <a:off x="571500" y="1976441"/>
            <a:ext cx="10485120" cy="584775"/>
          </a:xfrm>
          <a:prstGeom prst="rect">
            <a:avLst/>
          </a:prstGeom>
          <a:noFill/>
        </p:spPr>
        <p:txBody>
          <a:bodyPr wrap="square" rtlCol="0">
            <a:spAutoFit/>
          </a:bodyPr>
          <a:lstStyle/>
          <a:p>
            <a:pPr marL="342900" indent="-342900">
              <a:buFont typeface="Arial" pitchFamily="34" charset="0"/>
              <a:buChar char="•"/>
            </a:pPr>
            <a:endParaRPr lang="en-US" sz="3200" dirty="0">
              <a:latin typeface="Times New Roman" pitchFamily="18" charset="0"/>
              <a:cs typeface="Times New Roman" pitchFamily="18" charset="0"/>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US" altLang="zh-CN" b="1" i="0" u="none" strike="noStrike" kern="1200" cap="none" spc="0" normalizeH="0" baseline="0" noProof="0" dirty="0" smtClean="0">
                <a:ln>
                  <a:noFill/>
                </a:ln>
                <a:solidFill>
                  <a:schemeClr val="bg1"/>
                </a:solidFill>
                <a:effectLst/>
                <a:uLnTx/>
                <a:uFillTx/>
                <a:latin typeface="Times New Roman" pitchFamily="18" charset="0"/>
                <a:ea typeface="+mj-ea"/>
                <a:cs typeface="Times New Roman" pitchFamily="18" charset="0"/>
              </a:rPr>
              <a:t>Name of the Faculty: </a:t>
            </a:r>
            <a:r>
              <a:rPr lang="en-US" altLang="zh-CN" b="1" dirty="0" err="1" smtClean="0">
                <a:solidFill>
                  <a:schemeClr val="bg1"/>
                </a:solidFill>
                <a:latin typeface="Times New Roman" pitchFamily="18" charset="0"/>
                <a:cs typeface="Times New Roman" pitchFamily="18" charset="0"/>
              </a:rPr>
              <a:t>Ashish</a:t>
            </a:r>
            <a:r>
              <a:rPr lang="en-US" altLang="zh-CN" b="1" dirty="0" smtClean="0">
                <a:solidFill>
                  <a:schemeClr val="bg1"/>
                </a:solidFill>
                <a:latin typeface="Times New Roman" pitchFamily="18" charset="0"/>
                <a:cs typeface="Times New Roman" pitchFamily="18" charset="0"/>
              </a:rPr>
              <a:t> Kumar </a:t>
            </a:r>
            <a:r>
              <a:rPr lang="en-US" altLang="zh-CN" b="1" dirty="0" err="1" smtClean="0">
                <a:solidFill>
                  <a:schemeClr val="bg1"/>
                </a:solidFill>
                <a:latin typeface="Times New Roman" pitchFamily="18" charset="0"/>
                <a:cs typeface="Times New Roman" pitchFamily="18" charset="0"/>
              </a:rPr>
              <a:t>Srivastava</a:t>
            </a:r>
            <a:r>
              <a:rPr kumimoji="0" lang="en-IN" altLang="zh-CN" b="1" i="0" u="none" strike="noStrike" kern="1200" cap="none" spc="0" normalizeH="0" baseline="0" noProof="0" dirty="0" smtClean="0">
                <a:ln>
                  <a:noFill/>
                </a:ln>
                <a:solidFill>
                  <a:schemeClr val="bg1"/>
                </a:solidFill>
                <a:effectLst/>
                <a:uLnTx/>
                <a:uFillTx/>
                <a:latin typeface="Times New Roman" pitchFamily="18" charset="0"/>
                <a:ea typeface="+mj-ea"/>
                <a:cs typeface="Times New Roman" pitchFamily="18" charset="0"/>
              </a:rPr>
              <a:t>			</a:t>
            </a:r>
            <a:r>
              <a:rPr lang="en-IN" altLang="zh-CN" b="1" dirty="0">
                <a:solidFill>
                  <a:schemeClr val="bg1"/>
                </a:solidFill>
                <a:latin typeface="Times New Roman" pitchFamily="18" charset="0"/>
                <a:ea typeface="+mj-ea"/>
                <a:cs typeface="Times New Roman" pitchFamily="18" charset="0"/>
              </a:rPr>
              <a:t> </a:t>
            </a:r>
            <a:r>
              <a:rPr lang="en-IN" altLang="zh-CN" b="1" dirty="0" smtClean="0">
                <a:solidFill>
                  <a:schemeClr val="bg1"/>
                </a:solidFill>
                <a:latin typeface="Times New Roman" pitchFamily="18" charset="0"/>
                <a:ea typeface="+mj-ea"/>
                <a:cs typeface="Times New Roman" pitchFamily="18" charset="0"/>
              </a:rPr>
              <a:t>      </a:t>
            </a:r>
            <a:r>
              <a:rPr lang="en-US" altLang="zh-CN" b="1" dirty="0" smtClean="0">
                <a:solidFill>
                  <a:schemeClr val="bg1"/>
                </a:solidFill>
                <a:latin typeface="Times New Roman" pitchFamily="18" charset="0"/>
                <a:cs typeface="Times New Roman" pitchFamily="18" charset="0"/>
              </a:rPr>
              <a:t>Program Name: </a:t>
            </a:r>
            <a:r>
              <a:rPr lang="en-US" altLang="zh-CN" b="1" dirty="0" err="1" smtClean="0">
                <a:solidFill>
                  <a:schemeClr val="bg1"/>
                </a:solidFill>
                <a:latin typeface="Times New Roman" pitchFamily="18" charset="0"/>
                <a:cs typeface="Times New Roman" pitchFamily="18" charset="0"/>
              </a:rPr>
              <a:t>B.Tech</a:t>
            </a:r>
            <a:endParaRPr lang="zh-CN" altLang="en-US" b="1" dirty="0" smtClean="0">
              <a:solidFill>
                <a:schemeClr val="bg1"/>
              </a:solidFill>
              <a:latin typeface="Times New Roman" pitchFamily="18" charset="0"/>
              <a:cs typeface="Times New Roman" pitchFamily="18" charset="0"/>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mes New Roman" pitchFamily="18" charset="0"/>
              <a:ea typeface="+mj-ea"/>
              <a:cs typeface="Times New Roman" pitchFamily="18" charset="0"/>
            </a:endParaRPr>
          </a:p>
        </p:txBody>
      </p:sp>
      <p:sp>
        <p:nvSpPr>
          <p:cNvPr id="15"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smtClean="0">
                <a:solidFill>
                  <a:schemeClr val="bg1"/>
                </a:solidFill>
                <a:latin typeface="Times New Roman" pitchFamily="18" charset="0"/>
                <a:ea typeface="+mj-ea"/>
                <a:cs typeface="Times New Roman" pitchFamily="18" charset="0"/>
              </a:rPr>
              <a:t>School of Computing Science and Engineering</a:t>
            </a:r>
            <a:endParaRPr lang="en-US" altLang="zh-CN" sz="2800" b="1" dirty="0">
              <a:solidFill>
                <a:schemeClr val="bg1"/>
              </a:solidFill>
              <a:latin typeface="Times New Roman" pitchFamily="18" charset="0"/>
              <a:ea typeface="+mj-ea"/>
              <a:cs typeface="Times New Roman" pitchFamily="18" charset="0"/>
            </a:endParaRPr>
          </a:p>
          <a:p>
            <a:pPr lvl="0" algn="ctr">
              <a:lnSpc>
                <a:spcPct val="90000"/>
              </a:lnSpc>
              <a:spcBef>
                <a:spcPct val="0"/>
              </a:spcBef>
              <a:defRPr/>
            </a:pPr>
            <a:r>
              <a:rPr lang="en-US" altLang="zh-CN" b="1" dirty="0">
                <a:solidFill>
                  <a:schemeClr val="bg1"/>
                </a:solidFill>
                <a:latin typeface="Times New Roman" pitchFamily="18" charset="0"/>
                <a:ea typeface="+mj-ea"/>
                <a:cs typeface="Times New Roman" pitchFamily="18" charset="0"/>
              </a:rPr>
              <a:t/>
            </a:r>
            <a:br>
              <a:rPr lang="en-US" altLang="zh-CN" b="1" dirty="0">
                <a:solidFill>
                  <a:schemeClr val="bg1"/>
                </a:solidFill>
                <a:latin typeface="Times New Roman" pitchFamily="18" charset="0"/>
                <a:ea typeface="+mj-ea"/>
                <a:cs typeface="Times New Roman" pitchFamily="18" charset="0"/>
              </a:rPr>
            </a:br>
            <a:r>
              <a:rPr lang="en-US" altLang="zh-CN" b="1" dirty="0">
                <a:solidFill>
                  <a:schemeClr val="bg1"/>
                </a:solidFill>
                <a:latin typeface="Times New Roman" pitchFamily="18" charset="0"/>
                <a:ea typeface="+mj-ea"/>
                <a:cs typeface="Times New Roman" pitchFamily="18" charset="0"/>
              </a:rPr>
              <a:t> Course Code : BCSE3069		                                  Course Name: </a:t>
            </a:r>
            <a:r>
              <a:rPr lang="en-US" altLang="zh-CN" b="1" dirty="0" smtClean="0">
                <a:solidFill>
                  <a:schemeClr val="bg1"/>
                </a:solidFill>
                <a:latin typeface="Times New Roman" pitchFamily="18" charset="0"/>
                <a:ea typeface="+mj-ea"/>
                <a:cs typeface="Times New Roman" pitchFamily="18" charset="0"/>
              </a:rPr>
              <a:t>Computer Graphics</a:t>
            </a:r>
            <a:endParaRPr kumimoji="0" lang="zh-CN" altLang="en-US" b="1" i="0" u="none" strike="noStrike" kern="1200" cap="none" spc="0" normalizeH="0" baseline="0" noProof="0" dirty="0">
              <a:ln>
                <a:noFill/>
              </a:ln>
              <a:solidFill>
                <a:schemeClr val="bg1"/>
              </a:solidFill>
              <a:effectLst/>
              <a:uLnTx/>
              <a:uFillTx/>
              <a:latin typeface="Times New Roman" pitchFamily="18" charset="0"/>
              <a:ea typeface="+mj-ea"/>
              <a:cs typeface="Times New Roman" pitchFamily="18"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8" y="2736850"/>
            <a:ext cx="12150725" cy="260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4507061"/>
      </p:ext>
    </p:extLst>
  </p:cSld>
  <p:clrMapOvr>
    <a:masterClrMapping/>
  </p:clrMapOvr>
  <p:transition advTm="2418"/>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latin typeface="Times New Roman" pitchFamily="18" charset="0"/>
              <a:ea typeface="Arimo" charset="0"/>
              <a:cs typeface="Times New Roman" pitchFamily="18" charset="0"/>
            </a:endParaRPr>
          </a:p>
        </p:txBody>
      </p:sp>
      <p:sp>
        <p:nvSpPr>
          <p:cNvPr id="12" name="TextBox 11"/>
          <p:cNvSpPr txBox="1"/>
          <p:nvPr/>
        </p:nvSpPr>
        <p:spPr>
          <a:xfrm>
            <a:off x="571500" y="1173525"/>
            <a:ext cx="10485120" cy="584775"/>
          </a:xfrm>
          <a:prstGeom prst="rect">
            <a:avLst/>
          </a:prstGeom>
          <a:noFill/>
        </p:spPr>
        <p:txBody>
          <a:bodyPr wrap="square" rtlCol="0">
            <a:spAutoFit/>
          </a:bodyPr>
          <a:lstStyle/>
          <a:p>
            <a:pPr lvl="0" algn="ctr" fontAlgn="base">
              <a:spcBef>
                <a:spcPct val="20000"/>
              </a:spcBef>
              <a:spcAft>
                <a:spcPct val="0"/>
              </a:spcAft>
              <a:buClr>
                <a:srgbClr val="3333FF"/>
              </a:buClr>
              <a:buSzPct val="60000"/>
            </a:pPr>
            <a:r>
              <a:rPr lang="en-US" sz="3200" b="1" kern="0" dirty="0">
                <a:solidFill>
                  <a:srgbClr val="330066"/>
                </a:solidFill>
                <a:latin typeface="Arial"/>
                <a:ea typeface="+mj-ea"/>
                <a:cs typeface="Arial"/>
              </a:rPr>
              <a:t>Applications Of Generative Graphics</a:t>
            </a:r>
            <a:endParaRPr lang="en-US" sz="2400" b="1" kern="0" dirty="0">
              <a:solidFill>
                <a:srgbClr val="000000"/>
              </a:solidFill>
              <a:latin typeface="Arial"/>
            </a:endParaRPr>
          </a:p>
        </p:txBody>
      </p:sp>
      <p:sp>
        <p:nvSpPr>
          <p:cNvPr id="13" name="TextBox 12"/>
          <p:cNvSpPr txBox="1"/>
          <p:nvPr/>
        </p:nvSpPr>
        <p:spPr>
          <a:xfrm>
            <a:off x="571500" y="1976441"/>
            <a:ext cx="10485120" cy="584775"/>
          </a:xfrm>
          <a:prstGeom prst="rect">
            <a:avLst/>
          </a:prstGeom>
          <a:noFill/>
        </p:spPr>
        <p:txBody>
          <a:bodyPr wrap="square" rtlCol="0">
            <a:spAutoFit/>
          </a:bodyPr>
          <a:lstStyle/>
          <a:p>
            <a:pPr marL="342900" indent="-342900">
              <a:buFont typeface="Arial" pitchFamily="34" charset="0"/>
              <a:buChar char="•"/>
            </a:pPr>
            <a:endParaRPr lang="en-US" sz="3200" dirty="0">
              <a:latin typeface="Times New Roman" pitchFamily="18" charset="0"/>
              <a:cs typeface="Times New Roman" pitchFamily="18" charset="0"/>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US" altLang="zh-CN" b="1" i="0" u="none" strike="noStrike" kern="1200" cap="none" spc="0" normalizeH="0" baseline="0" noProof="0" dirty="0" smtClean="0">
                <a:ln>
                  <a:noFill/>
                </a:ln>
                <a:solidFill>
                  <a:schemeClr val="bg1"/>
                </a:solidFill>
                <a:effectLst/>
                <a:uLnTx/>
                <a:uFillTx/>
                <a:latin typeface="Times New Roman" pitchFamily="18" charset="0"/>
                <a:ea typeface="+mj-ea"/>
                <a:cs typeface="Times New Roman" pitchFamily="18" charset="0"/>
              </a:rPr>
              <a:t>Name of the Faculty: </a:t>
            </a:r>
            <a:r>
              <a:rPr lang="en-US" altLang="zh-CN" b="1" dirty="0" err="1" smtClean="0">
                <a:solidFill>
                  <a:schemeClr val="bg1"/>
                </a:solidFill>
                <a:latin typeface="Times New Roman" pitchFamily="18" charset="0"/>
                <a:cs typeface="Times New Roman" pitchFamily="18" charset="0"/>
              </a:rPr>
              <a:t>Ashish</a:t>
            </a:r>
            <a:r>
              <a:rPr lang="en-US" altLang="zh-CN" b="1" dirty="0" smtClean="0">
                <a:solidFill>
                  <a:schemeClr val="bg1"/>
                </a:solidFill>
                <a:latin typeface="Times New Roman" pitchFamily="18" charset="0"/>
                <a:cs typeface="Times New Roman" pitchFamily="18" charset="0"/>
              </a:rPr>
              <a:t> Kumar </a:t>
            </a:r>
            <a:r>
              <a:rPr lang="en-US" altLang="zh-CN" b="1" dirty="0" err="1" smtClean="0">
                <a:solidFill>
                  <a:schemeClr val="bg1"/>
                </a:solidFill>
                <a:latin typeface="Times New Roman" pitchFamily="18" charset="0"/>
                <a:cs typeface="Times New Roman" pitchFamily="18" charset="0"/>
              </a:rPr>
              <a:t>Srivastava</a:t>
            </a:r>
            <a:r>
              <a:rPr kumimoji="0" lang="en-IN" altLang="zh-CN" b="1" i="0" u="none" strike="noStrike" kern="1200" cap="none" spc="0" normalizeH="0" baseline="0" noProof="0" dirty="0" smtClean="0">
                <a:ln>
                  <a:noFill/>
                </a:ln>
                <a:solidFill>
                  <a:schemeClr val="bg1"/>
                </a:solidFill>
                <a:effectLst/>
                <a:uLnTx/>
                <a:uFillTx/>
                <a:latin typeface="Times New Roman" pitchFamily="18" charset="0"/>
                <a:ea typeface="+mj-ea"/>
                <a:cs typeface="Times New Roman" pitchFamily="18" charset="0"/>
              </a:rPr>
              <a:t>			</a:t>
            </a:r>
            <a:r>
              <a:rPr lang="en-IN" altLang="zh-CN" b="1" dirty="0">
                <a:solidFill>
                  <a:schemeClr val="bg1"/>
                </a:solidFill>
                <a:latin typeface="Times New Roman" pitchFamily="18" charset="0"/>
                <a:ea typeface="+mj-ea"/>
                <a:cs typeface="Times New Roman" pitchFamily="18" charset="0"/>
              </a:rPr>
              <a:t> </a:t>
            </a:r>
            <a:r>
              <a:rPr lang="en-IN" altLang="zh-CN" b="1" dirty="0" smtClean="0">
                <a:solidFill>
                  <a:schemeClr val="bg1"/>
                </a:solidFill>
                <a:latin typeface="Times New Roman" pitchFamily="18" charset="0"/>
                <a:ea typeface="+mj-ea"/>
                <a:cs typeface="Times New Roman" pitchFamily="18" charset="0"/>
              </a:rPr>
              <a:t>      </a:t>
            </a:r>
            <a:r>
              <a:rPr lang="en-US" altLang="zh-CN" b="1" dirty="0" smtClean="0">
                <a:solidFill>
                  <a:schemeClr val="bg1"/>
                </a:solidFill>
                <a:latin typeface="Times New Roman" pitchFamily="18" charset="0"/>
                <a:cs typeface="Times New Roman" pitchFamily="18" charset="0"/>
              </a:rPr>
              <a:t>Program Name: </a:t>
            </a:r>
            <a:r>
              <a:rPr lang="en-US" altLang="zh-CN" b="1" dirty="0" err="1" smtClean="0">
                <a:solidFill>
                  <a:schemeClr val="bg1"/>
                </a:solidFill>
                <a:latin typeface="Times New Roman" pitchFamily="18" charset="0"/>
                <a:cs typeface="Times New Roman" pitchFamily="18" charset="0"/>
              </a:rPr>
              <a:t>B.Tech</a:t>
            </a:r>
            <a:endParaRPr lang="zh-CN" altLang="en-US" b="1" dirty="0" smtClean="0">
              <a:solidFill>
                <a:schemeClr val="bg1"/>
              </a:solidFill>
              <a:latin typeface="Times New Roman" pitchFamily="18" charset="0"/>
              <a:cs typeface="Times New Roman" pitchFamily="18" charset="0"/>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mes New Roman" pitchFamily="18" charset="0"/>
              <a:ea typeface="+mj-ea"/>
              <a:cs typeface="Times New Roman" pitchFamily="18" charset="0"/>
            </a:endParaRPr>
          </a:p>
        </p:txBody>
      </p:sp>
      <p:sp>
        <p:nvSpPr>
          <p:cNvPr id="15"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smtClean="0">
                <a:solidFill>
                  <a:schemeClr val="bg1"/>
                </a:solidFill>
                <a:latin typeface="Times New Roman" pitchFamily="18" charset="0"/>
                <a:ea typeface="+mj-ea"/>
                <a:cs typeface="Times New Roman" pitchFamily="18" charset="0"/>
              </a:rPr>
              <a:t>School of Computing Science and Engineering</a:t>
            </a:r>
            <a:endParaRPr lang="en-US" altLang="zh-CN" sz="2800" b="1" dirty="0">
              <a:solidFill>
                <a:schemeClr val="bg1"/>
              </a:solidFill>
              <a:latin typeface="Times New Roman" pitchFamily="18" charset="0"/>
              <a:ea typeface="+mj-ea"/>
              <a:cs typeface="Times New Roman" pitchFamily="18" charset="0"/>
            </a:endParaRPr>
          </a:p>
          <a:p>
            <a:pPr lvl="0" algn="ctr">
              <a:lnSpc>
                <a:spcPct val="90000"/>
              </a:lnSpc>
              <a:spcBef>
                <a:spcPct val="0"/>
              </a:spcBef>
              <a:defRPr/>
            </a:pPr>
            <a:r>
              <a:rPr lang="en-US" altLang="zh-CN" b="1" dirty="0">
                <a:solidFill>
                  <a:schemeClr val="bg1"/>
                </a:solidFill>
                <a:latin typeface="Times New Roman" pitchFamily="18" charset="0"/>
                <a:ea typeface="+mj-ea"/>
                <a:cs typeface="Times New Roman" pitchFamily="18" charset="0"/>
              </a:rPr>
              <a:t/>
            </a:r>
            <a:br>
              <a:rPr lang="en-US" altLang="zh-CN" b="1" dirty="0">
                <a:solidFill>
                  <a:schemeClr val="bg1"/>
                </a:solidFill>
                <a:latin typeface="Times New Roman" pitchFamily="18" charset="0"/>
                <a:ea typeface="+mj-ea"/>
                <a:cs typeface="Times New Roman" pitchFamily="18" charset="0"/>
              </a:rPr>
            </a:br>
            <a:r>
              <a:rPr lang="en-US" altLang="zh-CN" b="1" dirty="0">
                <a:solidFill>
                  <a:schemeClr val="bg1"/>
                </a:solidFill>
                <a:latin typeface="Times New Roman" pitchFamily="18" charset="0"/>
                <a:ea typeface="+mj-ea"/>
                <a:cs typeface="Times New Roman" pitchFamily="18" charset="0"/>
              </a:rPr>
              <a:t> Course Code : BCSE3069		                                  Course Name: </a:t>
            </a:r>
            <a:r>
              <a:rPr lang="en-US" altLang="zh-CN" b="1" dirty="0" smtClean="0">
                <a:solidFill>
                  <a:schemeClr val="bg1"/>
                </a:solidFill>
                <a:latin typeface="Times New Roman" pitchFamily="18" charset="0"/>
                <a:ea typeface="+mj-ea"/>
                <a:cs typeface="Times New Roman" pitchFamily="18" charset="0"/>
              </a:rPr>
              <a:t>Computer Graphics</a:t>
            </a:r>
            <a:endParaRPr kumimoji="0" lang="zh-CN" altLang="en-US" b="1" i="0" u="none" strike="noStrike" kern="1200" cap="none" spc="0" normalizeH="0" baseline="0" noProof="0" dirty="0">
              <a:ln>
                <a:noFill/>
              </a:ln>
              <a:solidFill>
                <a:schemeClr val="bg1"/>
              </a:solidFill>
              <a:effectLst/>
              <a:uLnTx/>
              <a:uFillTx/>
              <a:latin typeface="Times New Roman" pitchFamily="18" charset="0"/>
              <a:ea typeface="+mj-ea"/>
              <a:cs typeface="Times New Roman" pitchFamily="18" charset="0"/>
            </a:endParaRPr>
          </a:p>
        </p:txBody>
      </p:sp>
      <p:sp>
        <p:nvSpPr>
          <p:cNvPr id="8" name="Rectangle 3"/>
          <p:cNvSpPr txBox="1">
            <a:spLocks noChangeArrowheads="1"/>
          </p:cNvSpPr>
          <p:nvPr/>
        </p:nvSpPr>
        <p:spPr>
          <a:xfrm>
            <a:off x="476250" y="1907522"/>
            <a:ext cx="10675620" cy="460533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80000"/>
              </a:lnSpc>
              <a:buFont typeface="Arial" charset="0"/>
              <a:buChar char=""/>
            </a:pPr>
            <a:r>
              <a:rPr lang="en-US" u="sng" smtClean="0"/>
              <a:t>Pilot Training</a:t>
            </a:r>
            <a:r>
              <a:rPr lang="en-US" smtClean="0"/>
              <a:t>: In pilot training the graphic display may be used to mimic the approach of an aircraft  to an airstrip as the pilot manipulates the landing controls.</a:t>
            </a:r>
          </a:p>
          <a:p>
            <a:pPr algn="just">
              <a:lnSpc>
                <a:spcPct val="80000"/>
              </a:lnSpc>
              <a:buFont typeface="Arial" charset="0"/>
              <a:buChar char=""/>
            </a:pPr>
            <a:endParaRPr lang="en-US" smtClean="0"/>
          </a:p>
          <a:p>
            <a:pPr algn="just">
              <a:lnSpc>
                <a:spcPct val="80000"/>
              </a:lnSpc>
              <a:buFont typeface="Arial" charset="0"/>
              <a:buChar char=""/>
            </a:pPr>
            <a:r>
              <a:rPr lang="en-US" u="sng" smtClean="0"/>
              <a:t>CAD</a:t>
            </a:r>
            <a:r>
              <a:rPr lang="en-US" smtClean="0"/>
              <a:t>: Design Electrical, Electronic, Mechanical and Structural components and systems. Design Circuits port layouts, VLSI chips, Aircrafts structures and Buildings structures.</a:t>
            </a:r>
          </a:p>
          <a:p>
            <a:pPr algn="just">
              <a:lnSpc>
                <a:spcPct val="80000"/>
              </a:lnSpc>
              <a:buFont typeface="Arial" charset="0"/>
              <a:buChar char=""/>
            </a:pPr>
            <a:endParaRPr lang="en-US" smtClean="0"/>
          </a:p>
          <a:p>
            <a:pPr algn="just">
              <a:lnSpc>
                <a:spcPct val="80000"/>
              </a:lnSpc>
              <a:buFont typeface="Arial" charset="0"/>
              <a:buChar char=""/>
            </a:pPr>
            <a:r>
              <a:rPr lang="en-US" u="sng" smtClean="0"/>
              <a:t>CAM:</a:t>
            </a:r>
            <a:r>
              <a:rPr lang="en-US" smtClean="0"/>
              <a:t> Manufacturing information (such as parts list etc) are automatically generated. The great advantage of computer graphics is the possibility of very quickly modifying drawings based on drawing changes  </a:t>
            </a:r>
          </a:p>
          <a:p>
            <a:pPr algn="just">
              <a:lnSpc>
                <a:spcPct val="80000"/>
              </a:lnSpc>
            </a:pPr>
            <a:endParaRPr lang="en-US" smtClean="0"/>
          </a:p>
          <a:p>
            <a:pPr>
              <a:lnSpc>
                <a:spcPct val="80000"/>
              </a:lnSpc>
            </a:pPr>
            <a:endParaRPr lang="en-US" sz="2600" dirty="0" smtClean="0"/>
          </a:p>
        </p:txBody>
      </p:sp>
    </p:spTree>
    <p:extLst>
      <p:ext uri="{BB962C8B-B14F-4D97-AF65-F5344CB8AC3E}">
        <p14:creationId xmlns:p14="http://schemas.microsoft.com/office/powerpoint/2010/main" val="3084507061"/>
      </p:ext>
    </p:extLst>
  </p:cSld>
  <p:clrMapOvr>
    <a:masterClrMapping/>
  </p:clrMapOvr>
  <p:transition advTm="2418"/>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latin typeface="Times New Roman" pitchFamily="18" charset="0"/>
              <a:ea typeface="Arimo" charset="0"/>
              <a:cs typeface="Times New Roman" pitchFamily="18" charset="0"/>
            </a:endParaRPr>
          </a:p>
        </p:txBody>
      </p:sp>
      <p:sp>
        <p:nvSpPr>
          <p:cNvPr id="12" name="TextBox 11"/>
          <p:cNvSpPr txBox="1"/>
          <p:nvPr/>
        </p:nvSpPr>
        <p:spPr>
          <a:xfrm>
            <a:off x="571500" y="1173525"/>
            <a:ext cx="10485120" cy="954107"/>
          </a:xfrm>
          <a:prstGeom prst="rect">
            <a:avLst/>
          </a:prstGeom>
          <a:noFill/>
        </p:spPr>
        <p:txBody>
          <a:bodyPr wrap="square" rtlCol="0">
            <a:spAutoFit/>
          </a:bodyPr>
          <a:lstStyle/>
          <a:p>
            <a:pPr lvl="0" algn="ctr" fontAlgn="base">
              <a:spcBef>
                <a:spcPct val="20000"/>
              </a:spcBef>
              <a:spcAft>
                <a:spcPct val="0"/>
              </a:spcAft>
              <a:buClr>
                <a:srgbClr val="3333FF"/>
              </a:buClr>
              <a:buSzPct val="60000"/>
            </a:pPr>
            <a:r>
              <a:rPr lang="en-US" sz="3200" b="1" kern="0" dirty="0">
                <a:solidFill>
                  <a:srgbClr val="330066"/>
                </a:solidFill>
                <a:latin typeface="Arial"/>
                <a:ea typeface="+mj-ea"/>
                <a:cs typeface="Arial"/>
              </a:rPr>
              <a:t>COGNITIVE GRAPHICS</a:t>
            </a:r>
            <a:br>
              <a:rPr lang="en-US" sz="3200" b="1" kern="0" dirty="0">
                <a:solidFill>
                  <a:srgbClr val="330066"/>
                </a:solidFill>
                <a:latin typeface="Arial"/>
                <a:ea typeface="+mj-ea"/>
                <a:cs typeface="Arial"/>
              </a:rPr>
            </a:br>
            <a:endParaRPr lang="en-US" sz="2400" b="1" kern="0" dirty="0">
              <a:solidFill>
                <a:srgbClr val="000000"/>
              </a:solidFill>
              <a:latin typeface="Arial"/>
            </a:endParaRPr>
          </a:p>
        </p:txBody>
      </p:sp>
      <p:sp>
        <p:nvSpPr>
          <p:cNvPr id="13" name="TextBox 12"/>
          <p:cNvSpPr txBox="1"/>
          <p:nvPr/>
        </p:nvSpPr>
        <p:spPr>
          <a:xfrm>
            <a:off x="571500" y="1976441"/>
            <a:ext cx="10485120" cy="584775"/>
          </a:xfrm>
          <a:prstGeom prst="rect">
            <a:avLst/>
          </a:prstGeom>
          <a:noFill/>
        </p:spPr>
        <p:txBody>
          <a:bodyPr wrap="square" rtlCol="0">
            <a:spAutoFit/>
          </a:bodyPr>
          <a:lstStyle/>
          <a:p>
            <a:pPr marL="342900" indent="-342900">
              <a:buFont typeface="Arial" pitchFamily="34" charset="0"/>
              <a:buChar char="•"/>
            </a:pPr>
            <a:endParaRPr lang="en-US" sz="3200" dirty="0">
              <a:latin typeface="Times New Roman" pitchFamily="18" charset="0"/>
              <a:cs typeface="Times New Roman" pitchFamily="18" charset="0"/>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US" altLang="zh-CN" b="1" i="0" u="none" strike="noStrike" kern="1200" cap="none" spc="0" normalizeH="0" baseline="0" noProof="0" dirty="0" smtClean="0">
                <a:ln>
                  <a:noFill/>
                </a:ln>
                <a:solidFill>
                  <a:schemeClr val="bg1"/>
                </a:solidFill>
                <a:effectLst/>
                <a:uLnTx/>
                <a:uFillTx/>
                <a:latin typeface="Times New Roman" pitchFamily="18" charset="0"/>
                <a:ea typeface="+mj-ea"/>
                <a:cs typeface="Times New Roman" pitchFamily="18" charset="0"/>
              </a:rPr>
              <a:t>Name of the Faculty: </a:t>
            </a:r>
            <a:r>
              <a:rPr lang="en-US" altLang="zh-CN" b="1" dirty="0" err="1" smtClean="0">
                <a:solidFill>
                  <a:schemeClr val="bg1"/>
                </a:solidFill>
                <a:latin typeface="Times New Roman" pitchFamily="18" charset="0"/>
                <a:cs typeface="Times New Roman" pitchFamily="18" charset="0"/>
              </a:rPr>
              <a:t>Ashish</a:t>
            </a:r>
            <a:r>
              <a:rPr lang="en-US" altLang="zh-CN" b="1" dirty="0" smtClean="0">
                <a:solidFill>
                  <a:schemeClr val="bg1"/>
                </a:solidFill>
                <a:latin typeface="Times New Roman" pitchFamily="18" charset="0"/>
                <a:cs typeface="Times New Roman" pitchFamily="18" charset="0"/>
              </a:rPr>
              <a:t> Kumar </a:t>
            </a:r>
            <a:r>
              <a:rPr lang="en-US" altLang="zh-CN" b="1" dirty="0" err="1" smtClean="0">
                <a:solidFill>
                  <a:schemeClr val="bg1"/>
                </a:solidFill>
                <a:latin typeface="Times New Roman" pitchFamily="18" charset="0"/>
                <a:cs typeface="Times New Roman" pitchFamily="18" charset="0"/>
              </a:rPr>
              <a:t>Srivastava</a:t>
            </a:r>
            <a:r>
              <a:rPr kumimoji="0" lang="en-IN" altLang="zh-CN" b="1" i="0" u="none" strike="noStrike" kern="1200" cap="none" spc="0" normalizeH="0" baseline="0" noProof="0" dirty="0" smtClean="0">
                <a:ln>
                  <a:noFill/>
                </a:ln>
                <a:solidFill>
                  <a:schemeClr val="bg1"/>
                </a:solidFill>
                <a:effectLst/>
                <a:uLnTx/>
                <a:uFillTx/>
                <a:latin typeface="Times New Roman" pitchFamily="18" charset="0"/>
                <a:ea typeface="+mj-ea"/>
                <a:cs typeface="Times New Roman" pitchFamily="18" charset="0"/>
              </a:rPr>
              <a:t>			</a:t>
            </a:r>
            <a:r>
              <a:rPr lang="en-IN" altLang="zh-CN" b="1" dirty="0">
                <a:solidFill>
                  <a:schemeClr val="bg1"/>
                </a:solidFill>
                <a:latin typeface="Times New Roman" pitchFamily="18" charset="0"/>
                <a:ea typeface="+mj-ea"/>
                <a:cs typeface="Times New Roman" pitchFamily="18" charset="0"/>
              </a:rPr>
              <a:t> </a:t>
            </a:r>
            <a:r>
              <a:rPr lang="en-IN" altLang="zh-CN" b="1" dirty="0" smtClean="0">
                <a:solidFill>
                  <a:schemeClr val="bg1"/>
                </a:solidFill>
                <a:latin typeface="Times New Roman" pitchFamily="18" charset="0"/>
                <a:ea typeface="+mj-ea"/>
                <a:cs typeface="Times New Roman" pitchFamily="18" charset="0"/>
              </a:rPr>
              <a:t>      </a:t>
            </a:r>
            <a:r>
              <a:rPr lang="en-US" altLang="zh-CN" b="1" dirty="0" smtClean="0">
                <a:solidFill>
                  <a:schemeClr val="bg1"/>
                </a:solidFill>
                <a:latin typeface="Times New Roman" pitchFamily="18" charset="0"/>
                <a:cs typeface="Times New Roman" pitchFamily="18" charset="0"/>
              </a:rPr>
              <a:t>Program Name: </a:t>
            </a:r>
            <a:r>
              <a:rPr lang="en-US" altLang="zh-CN" b="1" dirty="0" err="1" smtClean="0">
                <a:solidFill>
                  <a:schemeClr val="bg1"/>
                </a:solidFill>
                <a:latin typeface="Times New Roman" pitchFamily="18" charset="0"/>
                <a:cs typeface="Times New Roman" pitchFamily="18" charset="0"/>
              </a:rPr>
              <a:t>B.Tech</a:t>
            </a:r>
            <a:endParaRPr lang="zh-CN" altLang="en-US" b="1" dirty="0" smtClean="0">
              <a:solidFill>
                <a:schemeClr val="bg1"/>
              </a:solidFill>
              <a:latin typeface="Times New Roman" pitchFamily="18" charset="0"/>
              <a:cs typeface="Times New Roman" pitchFamily="18" charset="0"/>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mes New Roman" pitchFamily="18" charset="0"/>
              <a:ea typeface="+mj-ea"/>
              <a:cs typeface="Times New Roman" pitchFamily="18" charset="0"/>
            </a:endParaRPr>
          </a:p>
        </p:txBody>
      </p:sp>
      <p:sp>
        <p:nvSpPr>
          <p:cNvPr id="15"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smtClean="0">
                <a:solidFill>
                  <a:schemeClr val="bg1"/>
                </a:solidFill>
                <a:latin typeface="Times New Roman" pitchFamily="18" charset="0"/>
                <a:ea typeface="+mj-ea"/>
                <a:cs typeface="Times New Roman" pitchFamily="18" charset="0"/>
              </a:rPr>
              <a:t>School of Computing Science and Engineering</a:t>
            </a:r>
            <a:endParaRPr lang="en-US" altLang="zh-CN" sz="2800" b="1" dirty="0">
              <a:solidFill>
                <a:schemeClr val="bg1"/>
              </a:solidFill>
              <a:latin typeface="Times New Roman" pitchFamily="18" charset="0"/>
              <a:ea typeface="+mj-ea"/>
              <a:cs typeface="Times New Roman" pitchFamily="18" charset="0"/>
            </a:endParaRPr>
          </a:p>
          <a:p>
            <a:pPr lvl="0" algn="ctr">
              <a:lnSpc>
                <a:spcPct val="90000"/>
              </a:lnSpc>
              <a:spcBef>
                <a:spcPct val="0"/>
              </a:spcBef>
              <a:defRPr/>
            </a:pPr>
            <a:r>
              <a:rPr lang="en-US" altLang="zh-CN" b="1" dirty="0">
                <a:solidFill>
                  <a:schemeClr val="bg1"/>
                </a:solidFill>
                <a:latin typeface="Times New Roman" pitchFamily="18" charset="0"/>
                <a:ea typeface="+mj-ea"/>
                <a:cs typeface="Times New Roman" pitchFamily="18" charset="0"/>
              </a:rPr>
              <a:t/>
            </a:r>
            <a:br>
              <a:rPr lang="en-US" altLang="zh-CN" b="1" dirty="0">
                <a:solidFill>
                  <a:schemeClr val="bg1"/>
                </a:solidFill>
                <a:latin typeface="Times New Roman" pitchFamily="18" charset="0"/>
                <a:ea typeface="+mj-ea"/>
                <a:cs typeface="Times New Roman" pitchFamily="18" charset="0"/>
              </a:rPr>
            </a:br>
            <a:r>
              <a:rPr lang="en-US" altLang="zh-CN" b="1" dirty="0">
                <a:solidFill>
                  <a:schemeClr val="bg1"/>
                </a:solidFill>
                <a:latin typeface="Times New Roman" pitchFamily="18" charset="0"/>
                <a:ea typeface="+mj-ea"/>
                <a:cs typeface="Times New Roman" pitchFamily="18" charset="0"/>
              </a:rPr>
              <a:t> Course Code : BCSE3069		                                  Course Name: </a:t>
            </a:r>
            <a:r>
              <a:rPr lang="en-US" altLang="zh-CN" b="1" dirty="0" smtClean="0">
                <a:solidFill>
                  <a:schemeClr val="bg1"/>
                </a:solidFill>
                <a:latin typeface="Times New Roman" pitchFamily="18" charset="0"/>
                <a:ea typeface="+mj-ea"/>
                <a:cs typeface="Times New Roman" pitchFamily="18" charset="0"/>
              </a:rPr>
              <a:t>Computer Graphics</a:t>
            </a:r>
            <a:endParaRPr kumimoji="0" lang="zh-CN" altLang="en-US" b="1" i="0" u="none" strike="noStrike" kern="1200" cap="none" spc="0" normalizeH="0" baseline="0" noProof="0" dirty="0">
              <a:ln>
                <a:noFill/>
              </a:ln>
              <a:solidFill>
                <a:schemeClr val="bg1"/>
              </a:solidFill>
              <a:effectLst/>
              <a:uLnTx/>
              <a:uFillTx/>
              <a:latin typeface="Times New Roman" pitchFamily="18" charset="0"/>
              <a:ea typeface="+mj-ea"/>
              <a:cs typeface="Times New Roman" pitchFamily="18" charset="0"/>
            </a:endParaRPr>
          </a:p>
        </p:txBody>
      </p:sp>
      <p:sp>
        <p:nvSpPr>
          <p:cNvPr id="9" name="Rectangle 3"/>
          <p:cNvSpPr txBox="1">
            <a:spLocks noChangeArrowheads="1"/>
          </p:cNvSpPr>
          <p:nvPr/>
        </p:nvSpPr>
        <p:spPr>
          <a:xfrm>
            <a:off x="457200" y="1719263"/>
            <a:ext cx="11250706" cy="44116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lnSpc>
                <a:spcPct val="80000"/>
              </a:lnSpc>
              <a:buFont typeface="Arial" pitchFamily="34" charset="0"/>
              <a:buChar char="•"/>
            </a:pPr>
            <a:r>
              <a:rPr lang="en-US" dirty="0" smtClean="0"/>
              <a:t>It deals with algorithms to recognize and classify pictures.</a:t>
            </a:r>
          </a:p>
          <a:p>
            <a:pPr algn="just">
              <a:lnSpc>
                <a:spcPct val="80000"/>
              </a:lnSpc>
            </a:pPr>
            <a:r>
              <a:rPr lang="en-US" dirty="0" smtClean="0"/>
              <a:t>Applications are :</a:t>
            </a:r>
          </a:p>
          <a:p>
            <a:pPr marL="800100" lvl="1" indent="-342900" algn="just">
              <a:lnSpc>
                <a:spcPct val="80000"/>
              </a:lnSpc>
              <a:buFont typeface="Arial" pitchFamily="34" charset="0"/>
              <a:buChar char="•"/>
            </a:pPr>
            <a:r>
              <a:rPr lang="en-US" dirty="0" smtClean="0"/>
              <a:t>Classify peoples’ faces ,fingerprints is commonly used now a days in criminal investigation.</a:t>
            </a:r>
          </a:p>
          <a:p>
            <a:pPr marL="800100" lvl="1" indent="-342900" algn="just">
              <a:lnSpc>
                <a:spcPct val="80000"/>
              </a:lnSpc>
              <a:buFont typeface="Arial" pitchFamily="34" charset="0"/>
              <a:buChar char="•"/>
            </a:pPr>
            <a:r>
              <a:rPr lang="en-US" dirty="0" smtClean="0"/>
              <a:t>Microscope pictures of bacterial colonies</a:t>
            </a:r>
          </a:p>
          <a:p>
            <a:pPr marL="800100" lvl="1" indent="-342900" algn="just">
              <a:lnSpc>
                <a:spcPct val="80000"/>
              </a:lnSpc>
              <a:buFont typeface="Arial" pitchFamily="34" charset="0"/>
              <a:buChar char="•"/>
            </a:pPr>
            <a:r>
              <a:rPr lang="en-US" dirty="0" smtClean="0"/>
              <a:t>ECG patterns and x-rays of different parts of the body to perform medical diagnosis of patient by using computers. etc.</a:t>
            </a:r>
          </a:p>
          <a:p>
            <a:pPr marL="342900" indent="-342900" algn="just">
              <a:lnSpc>
                <a:spcPct val="80000"/>
              </a:lnSpc>
              <a:buFont typeface="Arial" pitchFamily="34" charset="0"/>
              <a:buChar char="•"/>
            </a:pPr>
            <a:r>
              <a:rPr lang="en-US" dirty="0" smtClean="0"/>
              <a:t>In such applications, the pictures are converted to digital form by devices called optical scanners</a:t>
            </a:r>
          </a:p>
          <a:p>
            <a:pPr marL="342900" indent="-342900" algn="just">
              <a:lnSpc>
                <a:spcPct val="80000"/>
              </a:lnSpc>
              <a:buFont typeface="Arial" pitchFamily="34" charset="0"/>
              <a:buChar char="•"/>
            </a:pPr>
            <a:endParaRPr lang="en-US" dirty="0" smtClean="0"/>
          </a:p>
          <a:p>
            <a:pPr marL="342900" indent="-342900" algn="just">
              <a:lnSpc>
                <a:spcPct val="80000"/>
              </a:lnSpc>
              <a:buFont typeface="Arial" pitchFamily="34" charset="0"/>
              <a:buChar char="•"/>
            </a:pPr>
            <a:r>
              <a:rPr lang="en-US" dirty="0" smtClean="0"/>
              <a:t>The digital information is transformed and classified by specially written pattern recognition programs.	</a:t>
            </a:r>
          </a:p>
          <a:p>
            <a:pPr>
              <a:lnSpc>
                <a:spcPct val="80000"/>
              </a:lnSpc>
            </a:pPr>
            <a:endParaRPr lang="en-US" sz="2600" dirty="0" smtClean="0"/>
          </a:p>
        </p:txBody>
      </p:sp>
    </p:spTree>
    <p:extLst>
      <p:ext uri="{BB962C8B-B14F-4D97-AF65-F5344CB8AC3E}">
        <p14:creationId xmlns:p14="http://schemas.microsoft.com/office/powerpoint/2010/main" val="2607190716"/>
      </p:ext>
    </p:extLst>
  </p:cSld>
  <p:clrMapOvr>
    <a:masterClrMapping/>
  </p:clrMapOvr>
  <p:transition advTm="2418"/>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sz="3300" smtClean="0"/>
              <a:t>IMAGE PROCESSING GRAPHICS</a:t>
            </a:r>
          </a:p>
        </p:txBody>
      </p:sp>
      <p:sp>
        <p:nvSpPr>
          <p:cNvPr id="13315" name="Rectangle 3"/>
          <p:cNvSpPr>
            <a:spLocks noGrp="1" noChangeArrowheads="1"/>
          </p:cNvSpPr>
          <p:nvPr>
            <p:ph type="body" idx="1"/>
          </p:nvPr>
        </p:nvSpPr>
        <p:spPr/>
        <p:txBody>
          <a:bodyPr/>
          <a:lstStyle/>
          <a:p>
            <a:pPr algn="just" eaLnBrk="1" hangingPunct="1"/>
            <a:r>
              <a:rPr lang="en-US" sz="2400" dirty="0" smtClean="0"/>
              <a:t>Image processing apply techniques to modify or interpret existing pictures, such as photographs and TV scans.</a:t>
            </a:r>
          </a:p>
          <a:p>
            <a:pPr algn="just" eaLnBrk="1" hangingPunct="1"/>
            <a:r>
              <a:rPr lang="en-US" sz="2400" dirty="0" smtClean="0"/>
              <a:t>It is </a:t>
            </a:r>
            <a:r>
              <a:rPr lang="en-US" sz="2400" dirty="0" smtClean="0">
                <a:latin typeface="Franklin Gothic Book" pitchFamily="34" charset="0"/>
              </a:rPr>
              <a:t>used</a:t>
            </a:r>
            <a:r>
              <a:rPr lang="en-US" sz="2400" dirty="0" smtClean="0"/>
              <a:t> to improve and modify the quality of picture.</a:t>
            </a:r>
          </a:p>
          <a:p>
            <a:pPr algn="just" eaLnBrk="1" hangingPunct="1"/>
            <a:r>
              <a:rPr lang="en-US" sz="2400" dirty="0" smtClean="0"/>
              <a:t>First image is digitized and there it is given a color pattern for improving color quality. </a:t>
            </a:r>
          </a:p>
          <a:p>
            <a:pPr lvl="1" algn="just" eaLnBrk="1" hangingPunct="1"/>
            <a:r>
              <a:rPr lang="en-US" sz="2000" dirty="0" smtClean="0"/>
              <a:t>For example : Boundaries making, if it is not visible.</a:t>
            </a:r>
          </a:p>
          <a:p>
            <a:pPr algn="just" eaLnBrk="1" hangingPunct="1"/>
            <a:r>
              <a:rPr lang="en-US" sz="2400" dirty="0" smtClean="0"/>
              <a:t>Two principle uses of image processing are:</a:t>
            </a:r>
          </a:p>
          <a:p>
            <a:pPr lvl="1" algn="just" eaLnBrk="1" hangingPunct="1">
              <a:buFont typeface="Arial" charset="0"/>
              <a:buChar char="Ø"/>
            </a:pPr>
            <a:r>
              <a:rPr lang="en-US" sz="2000" i="1" dirty="0" smtClean="0"/>
              <a:t>Improving picture quality.</a:t>
            </a:r>
          </a:p>
          <a:p>
            <a:pPr lvl="1" algn="just" eaLnBrk="1" hangingPunct="1">
              <a:buFont typeface="Arial" charset="0"/>
              <a:buChar char="Ø"/>
            </a:pPr>
            <a:r>
              <a:rPr lang="en-US" sz="2000" i="1" dirty="0" smtClean="0"/>
              <a:t>Machine perception of visual information as used in robotics.</a:t>
            </a:r>
          </a:p>
          <a:p>
            <a:pPr algn="just" eaLnBrk="1" hangingPunct="1"/>
            <a:endParaRPr lang="en-US" sz="2400" dirty="0" smtClean="0"/>
          </a:p>
          <a:p>
            <a:pPr eaLnBrk="1" hangingPunct="1"/>
            <a:endParaRPr lang="en-US" dirty="0" smtClean="0"/>
          </a:p>
        </p:txBody>
      </p:sp>
    </p:spTree>
    <p:extLst>
      <p:ext uri="{BB962C8B-B14F-4D97-AF65-F5344CB8AC3E}">
        <p14:creationId xmlns:p14="http://schemas.microsoft.com/office/powerpoint/2010/main" val="20066734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sz="2900" smtClean="0"/>
              <a:t>IMAGE PROCESSING GRAPHICS</a:t>
            </a:r>
          </a:p>
        </p:txBody>
      </p:sp>
      <p:sp>
        <p:nvSpPr>
          <p:cNvPr id="14339" name="Rectangle 3"/>
          <p:cNvSpPr>
            <a:spLocks noGrp="1" noChangeArrowheads="1"/>
          </p:cNvSpPr>
          <p:nvPr>
            <p:ph type="body" idx="1"/>
          </p:nvPr>
        </p:nvSpPr>
        <p:spPr/>
        <p:txBody>
          <a:bodyPr/>
          <a:lstStyle/>
          <a:p>
            <a:pPr algn="just" eaLnBrk="1" hangingPunct="1"/>
            <a:r>
              <a:rPr lang="en-US" sz="2400" smtClean="0"/>
              <a:t>Image processing are used to analyze  satellite photos of earth and photos of galaxies.</a:t>
            </a:r>
          </a:p>
          <a:p>
            <a:pPr algn="just" eaLnBrk="1" hangingPunct="1">
              <a:lnSpc>
                <a:spcPct val="90000"/>
              </a:lnSpc>
            </a:pPr>
            <a:r>
              <a:rPr lang="en-US" sz="2400" smtClean="0"/>
              <a:t>Medical applications also use  extensive use of image processing techniques for picture enhancement, in tomography, in simulation of operation.</a:t>
            </a:r>
          </a:p>
          <a:p>
            <a:pPr algn="just" eaLnBrk="1" hangingPunct="1">
              <a:lnSpc>
                <a:spcPct val="90000"/>
              </a:lnSpc>
            </a:pPr>
            <a:r>
              <a:rPr lang="en-US" sz="2400" smtClean="0"/>
              <a:t>Image processing has the sub areas like image enhancement, pattern detection and recognition and scene analysis and computer vision.</a:t>
            </a:r>
          </a:p>
          <a:p>
            <a:pPr algn="just" eaLnBrk="1" hangingPunct="1">
              <a:lnSpc>
                <a:spcPct val="90000"/>
              </a:lnSpc>
            </a:pPr>
            <a:r>
              <a:rPr lang="en-US" sz="2400" smtClean="0"/>
              <a:t>Application of image processing are: face detection, feature detection, medical image processing, microscope image processing, remote sensing and many others.</a:t>
            </a:r>
          </a:p>
          <a:p>
            <a:pPr algn="just" eaLnBrk="1" hangingPunct="1">
              <a:lnSpc>
                <a:spcPct val="90000"/>
              </a:lnSpc>
            </a:pPr>
            <a:endParaRPr lang="en-US" sz="2400" smtClean="0"/>
          </a:p>
          <a:p>
            <a:pPr eaLnBrk="1" hangingPunct="1"/>
            <a:endParaRPr lang="en-US" smtClean="0"/>
          </a:p>
        </p:txBody>
      </p:sp>
    </p:spTree>
    <p:extLst>
      <p:ext uri="{BB962C8B-B14F-4D97-AF65-F5344CB8AC3E}">
        <p14:creationId xmlns:p14="http://schemas.microsoft.com/office/powerpoint/2010/main" val="2926469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700" smtClean="0"/>
              <a:t>Image processing</a:t>
            </a:r>
          </a:p>
        </p:txBody>
      </p:sp>
      <p:sp>
        <p:nvSpPr>
          <p:cNvPr id="15363" name="Rectangle 3"/>
          <p:cNvSpPr>
            <a:spLocks noGrp="1" noChangeArrowheads="1"/>
          </p:cNvSpPr>
          <p:nvPr>
            <p:ph type="body" idx="1"/>
          </p:nvPr>
        </p:nvSpPr>
        <p:spPr/>
        <p:txBody>
          <a:bodyPr/>
          <a:lstStyle/>
          <a:p>
            <a:pPr algn="just" eaLnBrk="1" hangingPunct="1">
              <a:lnSpc>
                <a:spcPct val="90000"/>
              </a:lnSpc>
            </a:pPr>
            <a:r>
              <a:rPr lang="en-US" sz="2400" smtClean="0"/>
              <a:t>Image processing applies techniques to modify or interpret existing pictures ,such as photographs and TV scans.</a:t>
            </a:r>
          </a:p>
          <a:p>
            <a:pPr algn="just" eaLnBrk="1" hangingPunct="1">
              <a:lnSpc>
                <a:spcPct val="90000"/>
              </a:lnSpc>
            </a:pPr>
            <a:r>
              <a:rPr lang="en-US" sz="2400" smtClean="0"/>
              <a:t>Principle applications of image processing is in following areas                       </a:t>
            </a:r>
          </a:p>
          <a:p>
            <a:pPr algn="just" eaLnBrk="1" hangingPunct="1">
              <a:lnSpc>
                <a:spcPct val="90000"/>
              </a:lnSpc>
            </a:pPr>
            <a:r>
              <a:rPr lang="en-US" sz="2400" smtClean="0"/>
              <a:t>To improve picture quality </a:t>
            </a:r>
          </a:p>
          <a:p>
            <a:pPr lvl="1" algn="just" eaLnBrk="1" hangingPunct="1">
              <a:lnSpc>
                <a:spcPct val="90000"/>
              </a:lnSpc>
            </a:pPr>
            <a:r>
              <a:rPr lang="en-US" sz="2000" smtClean="0"/>
              <a:t>To extract information from pictures</a:t>
            </a:r>
          </a:p>
          <a:p>
            <a:pPr lvl="1" algn="just" eaLnBrk="1" hangingPunct="1">
              <a:lnSpc>
                <a:spcPct val="90000"/>
              </a:lnSpc>
            </a:pPr>
            <a:r>
              <a:rPr lang="en-US" sz="2000" smtClean="0"/>
              <a:t>To help in m/c perception of visual information e.g. in robotics</a:t>
            </a:r>
          </a:p>
          <a:p>
            <a:pPr algn="just" eaLnBrk="1" hangingPunct="1">
              <a:lnSpc>
                <a:spcPct val="90000"/>
              </a:lnSpc>
            </a:pPr>
            <a:r>
              <a:rPr lang="en-US" sz="2400" smtClean="0"/>
              <a:t>To apply image processing , the picture of first digitized into an image file then digital methods are used to </a:t>
            </a:r>
            <a:r>
              <a:rPr lang="en-US" sz="2400" b="1" u="sng" smtClean="0"/>
              <a:t>rearrange the picture parts</a:t>
            </a:r>
            <a:r>
              <a:rPr lang="en-US" sz="2400" smtClean="0"/>
              <a:t>, </a:t>
            </a:r>
            <a:r>
              <a:rPr lang="en-US" sz="2400" b="1" u="sng" smtClean="0"/>
              <a:t>enhance color separation</a:t>
            </a:r>
            <a:r>
              <a:rPr lang="en-US" sz="2400" smtClean="0"/>
              <a:t> or </a:t>
            </a:r>
            <a:r>
              <a:rPr lang="en-US" sz="2400" b="1" u="sng" smtClean="0"/>
              <a:t>to improve quality of shading </a:t>
            </a:r>
          </a:p>
          <a:p>
            <a:pPr eaLnBrk="1" hangingPunct="1">
              <a:lnSpc>
                <a:spcPct val="90000"/>
              </a:lnSpc>
            </a:pPr>
            <a:endParaRPr lang="en-US" sz="2600" smtClean="0"/>
          </a:p>
        </p:txBody>
      </p:sp>
    </p:spTree>
    <p:extLst>
      <p:ext uri="{BB962C8B-B14F-4D97-AF65-F5344CB8AC3E}">
        <p14:creationId xmlns:p14="http://schemas.microsoft.com/office/powerpoint/2010/main" val="7772040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mtClean="0"/>
              <a:t>GUI Interfaces</a:t>
            </a:r>
          </a:p>
        </p:txBody>
      </p:sp>
      <p:sp>
        <p:nvSpPr>
          <p:cNvPr id="19459" name="Rectangle 3"/>
          <p:cNvSpPr>
            <a:spLocks noGrp="1" noChangeArrowheads="1"/>
          </p:cNvSpPr>
          <p:nvPr>
            <p:ph type="body" idx="1"/>
          </p:nvPr>
        </p:nvSpPr>
        <p:spPr/>
        <p:txBody>
          <a:bodyPr/>
          <a:lstStyle/>
          <a:p>
            <a:pPr eaLnBrk="1" hangingPunct="1"/>
            <a:r>
              <a:rPr lang="en-US" smtClean="0"/>
              <a:t>Graphical User Interface</a:t>
            </a:r>
          </a:p>
          <a:p>
            <a:pPr lvl="1" eaLnBrk="1" hangingPunct="1"/>
            <a:r>
              <a:rPr lang="en-US" u="sng" smtClean="0"/>
              <a:t>Typical components used</a:t>
            </a:r>
          </a:p>
          <a:p>
            <a:pPr lvl="3" eaLnBrk="1" hangingPunct="1"/>
            <a:r>
              <a:rPr lang="en-US" smtClean="0"/>
              <a:t>Menus</a:t>
            </a:r>
          </a:p>
          <a:p>
            <a:pPr lvl="3" eaLnBrk="1" hangingPunct="1"/>
            <a:r>
              <a:rPr lang="en-US" smtClean="0"/>
              <a:t>Icons </a:t>
            </a:r>
          </a:p>
          <a:p>
            <a:pPr lvl="3" eaLnBrk="1" hangingPunct="1"/>
            <a:r>
              <a:rPr lang="en-US" smtClean="0"/>
              <a:t>Cursors</a:t>
            </a:r>
          </a:p>
          <a:p>
            <a:pPr lvl="3" eaLnBrk="1" hangingPunct="1"/>
            <a:r>
              <a:rPr lang="en-US" smtClean="0"/>
              <a:t>Dialog boxes</a:t>
            </a:r>
          </a:p>
          <a:p>
            <a:pPr lvl="3" eaLnBrk="1" hangingPunct="1"/>
            <a:r>
              <a:rPr lang="en-US" smtClean="0"/>
              <a:t>Scroll bars</a:t>
            </a:r>
          </a:p>
          <a:p>
            <a:pPr lvl="3" eaLnBrk="1" hangingPunct="1"/>
            <a:r>
              <a:rPr lang="en-US" smtClean="0"/>
              <a:t>Buttons</a:t>
            </a:r>
          </a:p>
          <a:p>
            <a:pPr lvl="3" eaLnBrk="1" hangingPunct="1"/>
            <a:r>
              <a:rPr lang="en-US" smtClean="0"/>
              <a:t>Valuators</a:t>
            </a:r>
          </a:p>
          <a:p>
            <a:pPr lvl="3" eaLnBrk="1" hangingPunct="1"/>
            <a:r>
              <a:rPr lang="en-US" smtClean="0"/>
              <a:t>Grids</a:t>
            </a:r>
          </a:p>
          <a:p>
            <a:pPr lvl="3" eaLnBrk="1" hangingPunct="1"/>
            <a:r>
              <a:rPr lang="en-US" smtClean="0"/>
              <a:t>Sketching( used to draw lines, polylines, arcs, ellipses )</a:t>
            </a:r>
          </a:p>
          <a:p>
            <a:pPr lvl="3" eaLnBrk="1" hangingPunct="1"/>
            <a:endParaRPr lang="en-US" smtClean="0"/>
          </a:p>
          <a:p>
            <a:pPr eaLnBrk="1" hangingPunct="1"/>
            <a:endParaRPr lang="en-US" smtClean="0"/>
          </a:p>
        </p:txBody>
      </p:sp>
    </p:spTree>
    <p:extLst>
      <p:ext uri="{BB962C8B-B14F-4D97-AF65-F5344CB8AC3E}">
        <p14:creationId xmlns:p14="http://schemas.microsoft.com/office/powerpoint/2010/main" val="39716423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algn="ctr" eaLnBrk="1" hangingPunct="1"/>
            <a:r>
              <a:rPr lang="en-US" smtClean="0"/>
              <a:t>Education and Training</a:t>
            </a:r>
          </a:p>
        </p:txBody>
      </p:sp>
      <p:sp>
        <p:nvSpPr>
          <p:cNvPr id="28675" name="Rectangle 3"/>
          <p:cNvSpPr>
            <a:spLocks noGrp="1" noChangeArrowheads="1"/>
          </p:cNvSpPr>
          <p:nvPr>
            <p:ph type="body" idx="1"/>
          </p:nvPr>
        </p:nvSpPr>
        <p:spPr>
          <a:xfrm>
            <a:off x="609600" y="1600201"/>
            <a:ext cx="10363200" cy="4525963"/>
          </a:xfrm>
        </p:spPr>
        <p:txBody>
          <a:bodyPr/>
          <a:lstStyle/>
          <a:p>
            <a:pPr algn="just" eaLnBrk="1" hangingPunct="1"/>
            <a:r>
              <a:rPr lang="en-US" smtClean="0"/>
              <a:t>Computer generated model of physical, financial and economic system are useful educational aid.</a:t>
            </a:r>
          </a:p>
          <a:p>
            <a:pPr algn="just" eaLnBrk="1" hangingPunct="1"/>
            <a:r>
              <a:rPr lang="en-US" smtClean="0"/>
              <a:t>They find wide use in education and training institution.</a:t>
            </a:r>
          </a:p>
          <a:p>
            <a:pPr algn="just" eaLnBrk="1" hangingPunct="1"/>
            <a:r>
              <a:rPr lang="en-US" smtClean="0"/>
              <a:t>Special simulation aids are also made for specialized area for providing training for aircraft pilot, ship captains etc.</a:t>
            </a:r>
          </a:p>
        </p:txBody>
      </p:sp>
    </p:spTree>
    <p:extLst>
      <p:ext uri="{BB962C8B-B14F-4D97-AF65-F5344CB8AC3E}">
        <p14:creationId xmlns:p14="http://schemas.microsoft.com/office/powerpoint/2010/main" val="6207539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algn="ctr" eaLnBrk="1" hangingPunct="1"/>
            <a:r>
              <a:rPr lang="en-US" smtClean="0"/>
              <a:t>Presentation Graphics</a:t>
            </a:r>
          </a:p>
        </p:txBody>
      </p:sp>
      <p:sp>
        <p:nvSpPr>
          <p:cNvPr id="29699" name="Rectangle 3"/>
          <p:cNvSpPr>
            <a:spLocks noGrp="1" noChangeArrowheads="1"/>
          </p:cNvSpPr>
          <p:nvPr>
            <p:ph type="body" idx="1"/>
          </p:nvPr>
        </p:nvSpPr>
        <p:spPr>
          <a:xfrm>
            <a:off x="711200" y="1447801"/>
            <a:ext cx="10566400" cy="4525963"/>
          </a:xfrm>
        </p:spPr>
        <p:txBody>
          <a:bodyPr/>
          <a:lstStyle/>
          <a:p>
            <a:pPr algn="just" eaLnBrk="1" hangingPunct="1"/>
            <a:r>
              <a:rPr lang="en-US" smtClean="0"/>
              <a:t>Reports can be presented on slides and transparencies.</a:t>
            </a:r>
          </a:p>
          <a:p>
            <a:pPr algn="just" eaLnBrk="1" hangingPunct="1"/>
            <a:r>
              <a:rPr lang="en-US" smtClean="0"/>
              <a:t>They can be used to present scientific, mathematical and economic data using different kind of figures, graphics and charts.</a:t>
            </a:r>
          </a:p>
          <a:p>
            <a:pPr algn="just" eaLnBrk="1" hangingPunct="1"/>
            <a:r>
              <a:rPr lang="en-US" smtClean="0"/>
              <a:t>3D graphics can also be used to provide special effects and more attractive presentations.</a:t>
            </a:r>
          </a:p>
        </p:txBody>
      </p:sp>
    </p:spTree>
    <p:extLst>
      <p:ext uri="{BB962C8B-B14F-4D97-AF65-F5344CB8AC3E}">
        <p14:creationId xmlns:p14="http://schemas.microsoft.com/office/powerpoint/2010/main" val="26379512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latin typeface="Times New Roman" pitchFamily="18" charset="0"/>
              <a:ea typeface="Arimo" charset="0"/>
              <a:cs typeface="Times New Roman" pitchFamily="18" charset="0"/>
            </a:endParaRPr>
          </a:p>
        </p:txBody>
      </p:sp>
      <p:sp>
        <p:nvSpPr>
          <p:cNvPr id="12" name="TextBox 11"/>
          <p:cNvSpPr txBox="1"/>
          <p:nvPr/>
        </p:nvSpPr>
        <p:spPr>
          <a:xfrm>
            <a:off x="571500" y="1173525"/>
            <a:ext cx="10485120" cy="1754326"/>
          </a:xfrm>
          <a:prstGeom prst="rect">
            <a:avLst/>
          </a:prstGeom>
          <a:noFill/>
        </p:spPr>
        <p:txBody>
          <a:bodyPr wrap="square" rtlCol="0">
            <a:spAutoFit/>
          </a:bodyPr>
          <a:lstStyle/>
          <a:p>
            <a:pPr algn="ctr"/>
            <a:r>
              <a:rPr lang="en-IN" sz="3600" dirty="0" smtClean="0">
                <a:solidFill>
                  <a:srgbClr val="0000FF"/>
                </a:solidFill>
                <a:latin typeface="Times New Roman" pitchFamily="18" charset="0"/>
                <a:cs typeface="Times New Roman" pitchFamily="18" charset="0"/>
              </a:rPr>
              <a:t>Introduction</a:t>
            </a:r>
          </a:p>
          <a:p>
            <a:pPr algn="ctr"/>
            <a:r>
              <a:rPr lang="en-IN" sz="3600" dirty="0" smtClean="0">
                <a:solidFill>
                  <a:srgbClr val="0000FF"/>
                </a:solidFill>
                <a:latin typeface="Times New Roman" pitchFamily="18" charset="0"/>
                <a:cs typeface="Times New Roman" pitchFamily="18" charset="0"/>
              </a:rPr>
              <a:t>Why </a:t>
            </a:r>
            <a:r>
              <a:rPr lang="en-IN" sz="3600" dirty="0">
                <a:solidFill>
                  <a:srgbClr val="0000FF"/>
                </a:solidFill>
                <a:latin typeface="Times New Roman" pitchFamily="18" charset="0"/>
                <a:cs typeface="Times New Roman" pitchFamily="18" charset="0"/>
              </a:rPr>
              <a:t>computer graphics? </a:t>
            </a:r>
            <a:endParaRPr lang="en-US" sz="3600" dirty="0">
              <a:solidFill>
                <a:srgbClr val="0000FF"/>
              </a:solidFill>
              <a:latin typeface="Times New Roman" pitchFamily="18" charset="0"/>
              <a:cs typeface="Times New Roman" pitchFamily="18" charset="0"/>
            </a:endParaRPr>
          </a:p>
          <a:p>
            <a:pPr algn="ctr"/>
            <a:endParaRPr lang="en-US" sz="3600" b="1" dirty="0">
              <a:solidFill>
                <a:schemeClr val="accent1"/>
              </a:solidFill>
              <a:latin typeface="Times New Roman" pitchFamily="18" charset="0"/>
              <a:cs typeface="Times New Roman" pitchFamily="18" charset="0"/>
            </a:endParaRPr>
          </a:p>
        </p:txBody>
      </p:sp>
      <p:sp>
        <p:nvSpPr>
          <p:cNvPr id="13" name="TextBox 12"/>
          <p:cNvSpPr txBox="1"/>
          <p:nvPr/>
        </p:nvSpPr>
        <p:spPr>
          <a:xfrm>
            <a:off x="571500" y="2361924"/>
            <a:ext cx="10485120" cy="4622804"/>
          </a:xfrm>
          <a:prstGeom prst="rect">
            <a:avLst/>
          </a:prstGeom>
          <a:noFill/>
        </p:spPr>
        <p:txBody>
          <a:bodyPr wrap="square" rtlCol="0">
            <a:spAutoFit/>
          </a:bodyPr>
          <a:lstStyle/>
          <a:p>
            <a:pPr marL="342900" lvl="0" indent="-342900" fontAlgn="base">
              <a:spcBef>
                <a:spcPct val="20000"/>
              </a:spcBef>
              <a:spcAft>
                <a:spcPct val="0"/>
              </a:spcAft>
              <a:buFontTx/>
              <a:buChar char="•"/>
            </a:pPr>
            <a:r>
              <a:rPr lang="en-US" altLang="en-US" sz="3200" kern="0" dirty="0">
                <a:solidFill>
                  <a:srgbClr val="000000"/>
                </a:solidFill>
                <a:latin typeface="Times New Roman"/>
              </a:rPr>
              <a:t>Fun! Visible!</a:t>
            </a:r>
          </a:p>
          <a:p>
            <a:pPr marL="342900" lvl="0" indent="-342900" fontAlgn="base">
              <a:spcBef>
                <a:spcPct val="20000"/>
              </a:spcBef>
              <a:spcAft>
                <a:spcPct val="0"/>
              </a:spcAft>
              <a:buFontTx/>
              <a:buChar char="•"/>
            </a:pPr>
            <a:r>
              <a:rPr lang="en-US" altLang="en-US" sz="3200" kern="0" dirty="0">
                <a:solidFill>
                  <a:srgbClr val="000000"/>
                </a:solidFill>
                <a:latin typeface="Times New Roman"/>
              </a:rPr>
              <a:t>Everywhere</a:t>
            </a:r>
          </a:p>
          <a:p>
            <a:pPr marL="342900" lvl="0" indent="-342900" fontAlgn="base">
              <a:spcBef>
                <a:spcPct val="20000"/>
              </a:spcBef>
              <a:spcAft>
                <a:spcPct val="0"/>
              </a:spcAft>
              <a:buFontTx/>
              <a:buChar char="•"/>
            </a:pPr>
            <a:r>
              <a:rPr lang="en-US" altLang="en-US" sz="3200" kern="0" dirty="0">
                <a:solidFill>
                  <a:srgbClr val="000000"/>
                </a:solidFill>
                <a:latin typeface="Times New Roman"/>
              </a:rPr>
              <a:t>Visual system offers:</a:t>
            </a:r>
          </a:p>
          <a:p>
            <a:pPr marL="742950" lvl="1" indent="-285750" fontAlgn="base">
              <a:spcBef>
                <a:spcPct val="20000"/>
              </a:spcBef>
              <a:spcAft>
                <a:spcPct val="0"/>
              </a:spcAft>
              <a:buFontTx/>
              <a:buChar char="–"/>
            </a:pPr>
            <a:r>
              <a:rPr lang="en-US" altLang="en-US" sz="2800" kern="0" dirty="0">
                <a:solidFill>
                  <a:srgbClr val="000000"/>
                </a:solidFill>
                <a:latin typeface="Times New Roman"/>
              </a:rPr>
              <a:t>Parallel input</a:t>
            </a:r>
          </a:p>
          <a:p>
            <a:pPr marL="742950" lvl="1" indent="-285750" fontAlgn="base">
              <a:spcBef>
                <a:spcPct val="20000"/>
              </a:spcBef>
              <a:spcAft>
                <a:spcPct val="0"/>
              </a:spcAft>
              <a:buFontTx/>
              <a:buChar char="–"/>
            </a:pPr>
            <a:r>
              <a:rPr lang="en-US" altLang="en-US" sz="2800" kern="0" dirty="0">
                <a:solidFill>
                  <a:srgbClr val="000000"/>
                </a:solidFill>
                <a:latin typeface="Times New Roman"/>
              </a:rPr>
              <a:t>Parallel processing</a:t>
            </a:r>
          </a:p>
          <a:p>
            <a:pPr marL="342900" lvl="0" indent="-342900" fontAlgn="base">
              <a:spcBef>
                <a:spcPct val="20000"/>
              </a:spcBef>
              <a:spcAft>
                <a:spcPct val="0"/>
              </a:spcAft>
              <a:buFontTx/>
              <a:buChar char="•"/>
            </a:pPr>
            <a:r>
              <a:rPr lang="en-US" altLang="en-US" sz="3200" kern="0" dirty="0">
                <a:solidFill>
                  <a:srgbClr val="000000"/>
                </a:solidFill>
                <a:latin typeface="Times New Roman"/>
              </a:rPr>
              <a:t>Computer graphics: ideal for human-computer communication</a:t>
            </a:r>
            <a:endParaRPr lang="en-GB" altLang="en-US" sz="3200" kern="0" dirty="0">
              <a:solidFill>
                <a:srgbClr val="000000"/>
              </a:solidFill>
              <a:latin typeface="Times New Roman"/>
            </a:endParaRPr>
          </a:p>
          <a:p>
            <a:pPr algn="ctr"/>
            <a:r>
              <a:rPr lang="en-IN" sz="2400" dirty="0" smtClean="0">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a:p>
            <a:pPr algn="ctr"/>
            <a:endParaRPr lang="en-US" sz="2400" dirty="0">
              <a:latin typeface="Times New Roman" pitchFamily="18" charset="0"/>
              <a:cs typeface="Times New Roman" pitchFamily="18" charset="0"/>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US" altLang="zh-CN" b="1" i="0" u="none" strike="noStrike" kern="1200" cap="none" spc="0" normalizeH="0" baseline="0" noProof="0" dirty="0" smtClean="0">
                <a:ln>
                  <a:noFill/>
                </a:ln>
                <a:solidFill>
                  <a:schemeClr val="bg1"/>
                </a:solidFill>
                <a:effectLst/>
                <a:uLnTx/>
                <a:uFillTx/>
                <a:latin typeface="Times New Roman" pitchFamily="18" charset="0"/>
                <a:ea typeface="+mj-ea"/>
                <a:cs typeface="Times New Roman" pitchFamily="18" charset="0"/>
              </a:rPr>
              <a:t>Name of the Faculty: </a:t>
            </a:r>
            <a:r>
              <a:rPr lang="en-US" altLang="zh-CN" b="1" dirty="0" err="1" smtClean="0">
                <a:solidFill>
                  <a:schemeClr val="bg1"/>
                </a:solidFill>
                <a:latin typeface="Times New Roman" pitchFamily="18" charset="0"/>
                <a:cs typeface="Times New Roman" pitchFamily="18" charset="0"/>
              </a:rPr>
              <a:t>Ashish</a:t>
            </a:r>
            <a:r>
              <a:rPr lang="en-US" altLang="zh-CN" b="1" dirty="0" smtClean="0">
                <a:solidFill>
                  <a:schemeClr val="bg1"/>
                </a:solidFill>
                <a:latin typeface="Times New Roman" pitchFamily="18" charset="0"/>
                <a:cs typeface="Times New Roman" pitchFamily="18" charset="0"/>
              </a:rPr>
              <a:t> Kumar </a:t>
            </a:r>
            <a:r>
              <a:rPr lang="en-US" altLang="zh-CN" b="1" dirty="0" err="1" smtClean="0">
                <a:solidFill>
                  <a:schemeClr val="bg1"/>
                </a:solidFill>
                <a:latin typeface="Times New Roman" pitchFamily="18" charset="0"/>
                <a:cs typeface="Times New Roman" pitchFamily="18" charset="0"/>
              </a:rPr>
              <a:t>Srivastava</a:t>
            </a:r>
            <a:r>
              <a:rPr kumimoji="0" lang="en-IN" altLang="zh-CN" b="1" i="0" u="none" strike="noStrike" kern="1200" cap="none" spc="0" normalizeH="0" baseline="0" noProof="0" dirty="0" smtClean="0">
                <a:ln>
                  <a:noFill/>
                </a:ln>
                <a:solidFill>
                  <a:schemeClr val="bg1"/>
                </a:solidFill>
                <a:effectLst/>
                <a:uLnTx/>
                <a:uFillTx/>
                <a:latin typeface="Times New Roman" pitchFamily="18" charset="0"/>
                <a:ea typeface="+mj-ea"/>
                <a:cs typeface="Times New Roman" pitchFamily="18" charset="0"/>
              </a:rPr>
              <a:t>			</a:t>
            </a:r>
            <a:r>
              <a:rPr lang="en-IN" altLang="zh-CN" b="1" dirty="0">
                <a:solidFill>
                  <a:schemeClr val="bg1"/>
                </a:solidFill>
                <a:latin typeface="Times New Roman" pitchFamily="18" charset="0"/>
                <a:ea typeface="+mj-ea"/>
                <a:cs typeface="Times New Roman" pitchFamily="18" charset="0"/>
              </a:rPr>
              <a:t> </a:t>
            </a:r>
            <a:r>
              <a:rPr lang="en-IN" altLang="zh-CN" b="1" dirty="0" smtClean="0">
                <a:solidFill>
                  <a:schemeClr val="bg1"/>
                </a:solidFill>
                <a:latin typeface="Times New Roman" pitchFamily="18" charset="0"/>
                <a:ea typeface="+mj-ea"/>
                <a:cs typeface="Times New Roman" pitchFamily="18" charset="0"/>
              </a:rPr>
              <a:t>      </a:t>
            </a:r>
            <a:r>
              <a:rPr lang="en-US" altLang="zh-CN" b="1" dirty="0" smtClean="0">
                <a:solidFill>
                  <a:schemeClr val="bg1"/>
                </a:solidFill>
                <a:latin typeface="Times New Roman" pitchFamily="18" charset="0"/>
                <a:cs typeface="Times New Roman" pitchFamily="18" charset="0"/>
              </a:rPr>
              <a:t>Program Name: </a:t>
            </a:r>
            <a:r>
              <a:rPr lang="en-US" altLang="zh-CN" b="1" dirty="0" err="1" smtClean="0">
                <a:solidFill>
                  <a:schemeClr val="bg1"/>
                </a:solidFill>
                <a:latin typeface="Times New Roman" pitchFamily="18" charset="0"/>
                <a:cs typeface="Times New Roman" pitchFamily="18" charset="0"/>
              </a:rPr>
              <a:t>B.Tech</a:t>
            </a:r>
            <a:endParaRPr lang="zh-CN" altLang="en-US" b="1" dirty="0" smtClean="0">
              <a:solidFill>
                <a:schemeClr val="bg1"/>
              </a:solidFill>
              <a:latin typeface="Times New Roman" pitchFamily="18" charset="0"/>
              <a:cs typeface="Times New Roman" pitchFamily="18" charset="0"/>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mes New Roman" pitchFamily="18" charset="0"/>
              <a:ea typeface="+mj-ea"/>
              <a:cs typeface="Times New Roman" pitchFamily="18" charset="0"/>
            </a:endParaRPr>
          </a:p>
        </p:txBody>
      </p:sp>
      <p:sp>
        <p:nvSpPr>
          <p:cNvPr id="15"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smtClean="0">
                <a:solidFill>
                  <a:schemeClr val="bg1"/>
                </a:solidFill>
                <a:latin typeface="Times New Roman" pitchFamily="18" charset="0"/>
                <a:ea typeface="+mj-ea"/>
                <a:cs typeface="Times New Roman" pitchFamily="18" charset="0"/>
              </a:rPr>
              <a:t>School of Computing Science and Engineering</a:t>
            </a:r>
            <a:endParaRPr lang="en-US" altLang="zh-CN" sz="2800" b="1" dirty="0">
              <a:solidFill>
                <a:schemeClr val="bg1"/>
              </a:solidFill>
              <a:latin typeface="Times New Roman" pitchFamily="18" charset="0"/>
              <a:ea typeface="+mj-ea"/>
              <a:cs typeface="Times New Roman" pitchFamily="18" charset="0"/>
            </a:endParaRPr>
          </a:p>
          <a:p>
            <a:pPr lvl="0" algn="ctr">
              <a:lnSpc>
                <a:spcPct val="90000"/>
              </a:lnSpc>
              <a:spcBef>
                <a:spcPct val="0"/>
              </a:spcBef>
              <a:defRPr/>
            </a:pPr>
            <a:r>
              <a:rPr lang="en-US" altLang="zh-CN" b="1" dirty="0">
                <a:solidFill>
                  <a:schemeClr val="bg1"/>
                </a:solidFill>
                <a:latin typeface="Times New Roman" pitchFamily="18" charset="0"/>
                <a:ea typeface="+mj-ea"/>
                <a:cs typeface="Times New Roman" pitchFamily="18" charset="0"/>
              </a:rPr>
              <a:t/>
            </a:r>
            <a:br>
              <a:rPr lang="en-US" altLang="zh-CN" b="1" dirty="0">
                <a:solidFill>
                  <a:schemeClr val="bg1"/>
                </a:solidFill>
                <a:latin typeface="Times New Roman" pitchFamily="18" charset="0"/>
                <a:ea typeface="+mj-ea"/>
                <a:cs typeface="Times New Roman" pitchFamily="18" charset="0"/>
              </a:rPr>
            </a:br>
            <a:r>
              <a:rPr lang="en-US" altLang="zh-CN" b="1" dirty="0">
                <a:solidFill>
                  <a:schemeClr val="bg1"/>
                </a:solidFill>
                <a:latin typeface="Times New Roman" pitchFamily="18" charset="0"/>
                <a:ea typeface="+mj-ea"/>
                <a:cs typeface="Times New Roman" pitchFamily="18" charset="0"/>
              </a:rPr>
              <a:t> Course Code : BCSE3069		                                  Course Name: </a:t>
            </a:r>
            <a:r>
              <a:rPr lang="en-US" altLang="zh-CN" b="1" dirty="0" smtClean="0">
                <a:solidFill>
                  <a:schemeClr val="bg1"/>
                </a:solidFill>
                <a:latin typeface="Times New Roman" pitchFamily="18" charset="0"/>
                <a:ea typeface="+mj-ea"/>
                <a:cs typeface="Times New Roman" pitchFamily="18" charset="0"/>
              </a:rPr>
              <a:t>Computer Graphics</a:t>
            </a:r>
            <a:endParaRPr kumimoji="0" lang="zh-CN" altLang="en-US" b="1" i="0" u="none" strike="noStrike" kern="1200" cap="none" spc="0" normalizeH="0" baseline="0" noProof="0" dirty="0">
              <a:ln>
                <a:noFill/>
              </a:ln>
              <a:solidFill>
                <a:schemeClr val="bg1"/>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968227056"/>
      </p:ext>
    </p:extLst>
  </p:cSld>
  <p:clrMapOvr>
    <a:masterClrMapping/>
  </p:clrMapOvr>
  <p:transition advTm="2418"/>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ctrTitle"/>
          </p:nvPr>
        </p:nvSpPr>
        <p:spPr>
          <a:xfrm>
            <a:off x="508000" y="1066801"/>
            <a:ext cx="10363200" cy="1017493"/>
          </a:xfrm>
        </p:spPr>
        <p:txBody>
          <a:bodyPr/>
          <a:lstStyle/>
          <a:p>
            <a:pPr algn="ctr" eaLnBrk="1" hangingPunct="1"/>
            <a:r>
              <a:rPr lang="en-US" b="0" u="sng" dirty="0" smtClean="0">
                <a:latin typeface="Times New Roman" pitchFamily="18" charset="0"/>
                <a:cs typeface="Times New Roman" pitchFamily="18" charset="0"/>
              </a:rPr>
              <a:t>Display Devices</a:t>
            </a:r>
          </a:p>
        </p:txBody>
      </p:sp>
      <p:sp>
        <p:nvSpPr>
          <p:cNvPr id="34819" name="Rectangle 3"/>
          <p:cNvSpPr>
            <a:spLocks noGrp="1" noChangeArrowheads="1"/>
          </p:cNvSpPr>
          <p:nvPr>
            <p:ph type="subTitle" idx="1"/>
          </p:nvPr>
        </p:nvSpPr>
        <p:spPr>
          <a:xfrm>
            <a:off x="1016000" y="3048000"/>
            <a:ext cx="8534400" cy="1752600"/>
          </a:xfrm>
        </p:spPr>
        <p:txBody>
          <a:bodyPr/>
          <a:lstStyle/>
          <a:p>
            <a:pPr algn="just" eaLnBrk="1" hangingPunct="1">
              <a:lnSpc>
                <a:spcPct val="80000"/>
              </a:lnSpc>
            </a:pPr>
            <a:r>
              <a:rPr lang="en-US" sz="2800" dirty="0" smtClean="0">
                <a:latin typeface="Times New Roman" pitchFamily="18" charset="0"/>
                <a:cs typeface="Times New Roman" pitchFamily="18" charset="0"/>
              </a:rPr>
              <a:t>CRT,EGA/CGA/VGA/SVGA monitors, plotters, laser printers, films, flat-panel devices, video digitizers, scanners, LCD panels, keyboard, joystick, mouse, touch screen, track ball etc.</a:t>
            </a:r>
          </a:p>
        </p:txBody>
      </p:sp>
      <p:sp>
        <p:nvSpPr>
          <p:cNvPr id="34820" name="Text Box 4"/>
          <p:cNvSpPr txBox="1">
            <a:spLocks noChangeArrowheads="1"/>
          </p:cNvSpPr>
          <p:nvPr/>
        </p:nvSpPr>
        <p:spPr bwMode="auto">
          <a:xfrm>
            <a:off x="1016000" y="4774498"/>
            <a:ext cx="9052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dirty="0">
                <a:latin typeface="Times New Roman" pitchFamily="18" charset="0"/>
                <a:cs typeface="Times New Roman" pitchFamily="18" charset="0"/>
              </a:rPr>
              <a:t>Commonly used display device is the </a:t>
            </a:r>
            <a:r>
              <a:rPr lang="en-US" sz="2400" b="1" dirty="0">
                <a:latin typeface="Times New Roman" pitchFamily="18" charset="0"/>
                <a:cs typeface="Times New Roman" pitchFamily="18" charset="0"/>
              </a:rPr>
              <a:t>MONITOR</a:t>
            </a:r>
            <a:r>
              <a:rPr lang="en-US" sz="2400" dirty="0">
                <a:latin typeface="Times New Roman" pitchFamily="18" charset="0"/>
                <a:cs typeface="Times New Roman" pitchFamily="18" charset="0"/>
              </a:rPr>
              <a:t> or </a:t>
            </a:r>
            <a:r>
              <a:rPr lang="en-US" sz="2400" b="1" dirty="0">
                <a:latin typeface="Times New Roman" pitchFamily="18" charset="0"/>
                <a:cs typeface="Times New Roman" pitchFamily="18" charset="0"/>
              </a:rPr>
              <a:t>CRT MONITOR</a:t>
            </a:r>
          </a:p>
        </p:txBody>
      </p:sp>
    </p:spTree>
    <p:extLst>
      <p:ext uri="{BB962C8B-B14F-4D97-AF65-F5344CB8AC3E}">
        <p14:creationId xmlns:p14="http://schemas.microsoft.com/office/powerpoint/2010/main" val="183830049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algn="ctr" eaLnBrk="1" hangingPunct="1"/>
            <a:r>
              <a:rPr lang="en-US" smtClean="0"/>
              <a:t>Types of CRT Display Devices</a:t>
            </a:r>
          </a:p>
        </p:txBody>
      </p:sp>
      <p:sp>
        <p:nvSpPr>
          <p:cNvPr id="35843" name="Rectangle 3"/>
          <p:cNvSpPr>
            <a:spLocks noGrp="1" noChangeArrowheads="1"/>
          </p:cNvSpPr>
          <p:nvPr>
            <p:ph type="body" idx="1"/>
          </p:nvPr>
        </p:nvSpPr>
        <p:spPr/>
        <p:txBody>
          <a:bodyPr/>
          <a:lstStyle/>
          <a:p>
            <a:pPr eaLnBrk="1" hangingPunct="1"/>
            <a:r>
              <a:rPr lang="en-US" smtClean="0"/>
              <a:t>DVST( Direct View Storage Tube)</a:t>
            </a:r>
          </a:p>
          <a:p>
            <a:pPr eaLnBrk="1" hangingPunct="1"/>
            <a:r>
              <a:rPr lang="en-US" smtClean="0"/>
              <a:t>Calligraphic or Random Scan Display System</a:t>
            </a:r>
          </a:p>
          <a:p>
            <a:pPr eaLnBrk="1" hangingPunct="1"/>
            <a:r>
              <a:rPr lang="en-US" smtClean="0"/>
              <a:t>Refresh and Raster Scan Display System</a:t>
            </a:r>
          </a:p>
          <a:p>
            <a:pPr eaLnBrk="1" hangingPunct="1"/>
            <a:endParaRPr lang="en-US" smtClean="0"/>
          </a:p>
        </p:txBody>
      </p:sp>
      <p:sp>
        <p:nvSpPr>
          <p:cNvPr id="35844" name="Text Box 4"/>
          <p:cNvSpPr txBox="1">
            <a:spLocks noChangeArrowheads="1"/>
          </p:cNvSpPr>
          <p:nvPr/>
        </p:nvSpPr>
        <p:spPr bwMode="auto">
          <a:xfrm>
            <a:off x="838199" y="3765177"/>
            <a:ext cx="9865660" cy="646331"/>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dirty="0"/>
              <a:t>Commonality between these three devices is they all are based on </a:t>
            </a:r>
          </a:p>
          <a:p>
            <a:pPr algn="ctr" eaLnBrk="1" hangingPunct="1"/>
            <a:r>
              <a:rPr lang="en-US" b="1" u="sng" dirty="0"/>
              <a:t>CRT technology</a:t>
            </a:r>
          </a:p>
        </p:txBody>
      </p:sp>
    </p:spTree>
    <p:extLst>
      <p:ext uri="{BB962C8B-B14F-4D97-AF65-F5344CB8AC3E}">
        <p14:creationId xmlns:p14="http://schemas.microsoft.com/office/powerpoint/2010/main" val="21310164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algn="ctr" eaLnBrk="1" hangingPunct="1"/>
            <a:r>
              <a:rPr lang="en-US" smtClean="0"/>
              <a:t>CRT Technology</a:t>
            </a:r>
          </a:p>
        </p:txBody>
      </p:sp>
      <p:pic>
        <p:nvPicPr>
          <p:cNvPr id="36867" name="Picture 2" descr="I:\IMG_00011.JPG"/>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711200" y="1371600"/>
            <a:ext cx="10769600" cy="4572000"/>
          </a:xfrm>
          <a:noFill/>
        </p:spPr>
      </p:pic>
      <p:sp>
        <p:nvSpPr>
          <p:cNvPr id="36868" name="Text Box 4"/>
          <p:cNvSpPr txBox="1">
            <a:spLocks noChangeArrowheads="1"/>
          </p:cNvSpPr>
          <p:nvPr/>
        </p:nvSpPr>
        <p:spPr bwMode="auto">
          <a:xfrm>
            <a:off x="2480733" y="5576888"/>
            <a:ext cx="56605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solidFill>
                  <a:schemeClr val="bg1"/>
                </a:solidFill>
              </a:rPr>
              <a:t>Operation an electron gun with an accelerating anode</a:t>
            </a:r>
          </a:p>
        </p:txBody>
      </p:sp>
    </p:spTree>
    <p:extLst>
      <p:ext uri="{BB962C8B-B14F-4D97-AF65-F5344CB8AC3E}">
        <p14:creationId xmlns:p14="http://schemas.microsoft.com/office/powerpoint/2010/main" val="410356334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GB" dirty="0" smtClean="0"/>
              <a:t>   </a:t>
            </a:r>
            <a:endParaRPr lang="en-IN" dirty="0" smtClean="0"/>
          </a:p>
        </p:txBody>
      </p:sp>
      <p:grpSp>
        <p:nvGrpSpPr>
          <p:cNvPr id="37891" name="Group 3"/>
          <p:cNvGrpSpPr>
            <a:grpSpLocks/>
          </p:cNvGrpSpPr>
          <p:nvPr/>
        </p:nvGrpSpPr>
        <p:grpSpPr bwMode="auto">
          <a:xfrm>
            <a:off x="3251200" y="0"/>
            <a:ext cx="5791200" cy="2133600"/>
            <a:chOff x="3072" y="0"/>
            <a:chExt cx="2736" cy="1344"/>
          </a:xfrm>
        </p:grpSpPr>
        <p:pic>
          <p:nvPicPr>
            <p:cNvPr id="37893" name="Picture 2" descr="I:\IMG_000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2" y="0"/>
              <a:ext cx="2736" cy="1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4" name="Text Box 5"/>
            <p:cNvSpPr txBox="1">
              <a:spLocks noChangeArrowheads="1"/>
            </p:cNvSpPr>
            <p:nvPr/>
          </p:nvSpPr>
          <p:spPr bwMode="auto">
            <a:xfrm>
              <a:off x="3140" y="1171"/>
              <a:ext cx="242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a:solidFill>
                    <a:schemeClr val="bg1"/>
                  </a:solidFill>
                </a:rPr>
                <a:t>Operation an electron gun with an accelerating anode</a:t>
              </a:r>
            </a:p>
          </p:txBody>
        </p:sp>
      </p:grpSp>
      <p:sp>
        <p:nvSpPr>
          <p:cNvPr id="37892" name="Text Box 6"/>
          <p:cNvSpPr txBox="1">
            <a:spLocks noChangeArrowheads="1"/>
          </p:cNvSpPr>
          <p:nvPr/>
        </p:nvSpPr>
        <p:spPr bwMode="auto">
          <a:xfrm>
            <a:off x="609600" y="2260601"/>
            <a:ext cx="1107440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r>
              <a:rPr lang="en-US" sz="2000"/>
              <a:t>In a </a:t>
            </a:r>
            <a:r>
              <a:rPr lang="en-US" sz="2000" b="1"/>
              <a:t>CRT</a:t>
            </a:r>
            <a:r>
              <a:rPr lang="en-US" sz="2000"/>
              <a:t> (Cathode Ray Tube), you have heating filament which is responsible to heat up the cathode element of the CRT that is what generates the electrons or you can say when heating filament heat up the cathode electrons simply boil off from the cathode and these electrons are guided by the set of devices which are cylindrical in nature and helps the electron beam to reach to the screen.</a:t>
            </a:r>
          </a:p>
          <a:p>
            <a:pPr algn="just" eaLnBrk="1" hangingPunct="1"/>
            <a:endParaRPr lang="en-US" sz="2000"/>
          </a:p>
          <a:p>
            <a:pPr algn="just" eaLnBrk="1" hangingPunct="1"/>
            <a:r>
              <a:rPr lang="en-US" sz="2000" u="sng"/>
              <a:t>Emitted electron beam must have the following properties:</a:t>
            </a:r>
          </a:p>
          <a:p>
            <a:pPr algn="just" eaLnBrk="1" hangingPunct="1">
              <a:buFontTx/>
              <a:buAutoNum type="arabicPeriod"/>
            </a:pPr>
            <a:r>
              <a:rPr lang="en-US" sz="2000"/>
              <a:t>It must be accurately focused so that it produce the sharp spot of light where it strikes the phosphor.</a:t>
            </a:r>
          </a:p>
          <a:p>
            <a:pPr algn="just" eaLnBrk="1" hangingPunct="1">
              <a:buFontTx/>
              <a:buAutoNum type="arabicPeriod"/>
            </a:pPr>
            <a:r>
              <a:rPr lang="en-US" sz="2000"/>
              <a:t>It must have high velocity since brightness depends on the velocity of the beam.</a:t>
            </a:r>
          </a:p>
          <a:p>
            <a:pPr algn="just" eaLnBrk="1" hangingPunct="1"/>
            <a:endParaRPr lang="en-US" sz="2000"/>
          </a:p>
        </p:txBody>
      </p:sp>
    </p:spTree>
    <p:extLst>
      <p:ext uri="{BB962C8B-B14F-4D97-AF65-F5344CB8AC3E}">
        <p14:creationId xmlns:p14="http://schemas.microsoft.com/office/powerpoint/2010/main" val="2537047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GB" dirty="0" smtClean="0"/>
              <a:t>  </a:t>
            </a:r>
            <a:endParaRPr lang="en-IN" dirty="0" smtClean="0"/>
          </a:p>
        </p:txBody>
      </p:sp>
      <p:grpSp>
        <p:nvGrpSpPr>
          <p:cNvPr id="38915" name="Group 3"/>
          <p:cNvGrpSpPr>
            <a:grpSpLocks/>
          </p:cNvGrpSpPr>
          <p:nvPr/>
        </p:nvGrpSpPr>
        <p:grpSpPr bwMode="auto">
          <a:xfrm>
            <a:off x="2831353" y="118176"/>
            <a:ext cx="5791200" cy="2133600"/>
            <a:chOff x="3072" y="0"/>
            <a:chExt cx="2736" cy="1344"/>
          </a:xfrm>
        </p:grpSpPr>
        <p:pic>
          <p:nvPicPr>
            <p:cNvPr id="38917" name="Picture 2" descr="I:\IMG_000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2" y="0"/>
              <a:ext cx="2736" cy="1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Text Box 5"/>
            <p:cNvSpPr txBox="1">
              <a:spLocks noChangeArrowheads="1"/>
            </p:cNvSpPr>
            <p:nvPr/>
          </p:nvSpPr>
          <p:spPr bwMode="auto">
            <a:xfrm>
              <a:off x="3140" y="1171"/>
              <a:ext cx="242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a:solidFill>
                    <a:schemeClr val="bg1"/>
                  </a:solidFill>
                </a:rPr>
                <a:t>Operation an electron gun with an accelerating anode</a:t>
              </a:r>
            </a:p>
          </p:txBody>
        </p:sp>
      </p:grpSp>
      <p:sp>
        <p:nvSpPr>
          <p:cNvPr id="38916" name="Text Box 6"/>
          <p:cNvSpPr txBox="1">
            <a:spLocks noChangeArrowheads="1"/>
          </p:cNvSpPr>
          <p:nvPr/>
        </p:nvSpPr>
        <p:spPr bwMode="auto">
          <a:xfrm>
            <a:off x="2336801" y="2590800"/>
            <a:ext cx="8352367"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400"/>
              <a:t>We have three functions </a:t>
            </a:r>
          </a:p>
          <a:p>
            <a:pPr lvl="2" eaLnBrk="1" hangingPunct="1">
              <a:buClr>
                <a:schemeClr val="tx2"/>
              </a:buClr>
              <a:buFont typeface="Wingdings" pitchFamily="2" charset="2"/>
              <a:buChar char="¦"/>
            </a:pPr>
            <a:r>
              <a:rPr lang="en-US" sz="2400"/>
              <a:t>Control Grid </a:t>
            </a:r>
          </a:p>
          <a:p>
            <a:pPr lvl="2" eaLnBrk="1" hangingPunct="1">
              <a:buClr>
                <a:schemeClr val="tx2"/>
              </a:buClr>
              <a:buFont typeface="Wingdings" pitchFamily="2" charset="2"/>
              <a:buChar char="¦"/>
            </a:pPr>
            <a:r>
              <a:rPr lang="en-US" sz="2400"/>
              <a:t>Focusing Anode</a:t>
            </a:r>
          </a:p>
          <a:p>
            <a:pPr lvl="2" eaLnBrk="1" hangingPunct="1">
              <a:buClr>
                <a:schemeClr val="tx2"/>
              </a:buClr>
              <a:buFont typeface="Wingdings" pitchFamily="2" charset="2"/>
              <a:buChar char="¦"/>
            </a:pPr>
            <a:r>
              <a:rPr lang="en-US" sz="2400"/>
              <a:t>Accelerating Anode</a:t>
            </a:r>
          </a:p>
          <a:p>
            <a:pPr lvl="2" eaLnBrk="1" hangingPunct="1">
              <a:buFontTx/>
              <a:buChar char="•"/>
            </a:pPr>
            <a:endParaRPr lang="en-US" sz="2400"/>
          </a:p>
        </p:txBody>
      </p:sp>
    </p:spTree>
    <p:extLst>
      <p:ext uri="{BB962C8B-B14F-4D97-AF65-F5344CB8AC3E}">
        <p14:creationId xmlns:p14="http://schemas.microsoft.com/office/powerpoint/2010/main" val="16986634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algn="ctr" eaLnBrk="1" hangingPunct="1"/>
            <a:r>
              <a:rPr lang="en-US" sz="3500" smtClean="0"/>
              <a:t>What does the control grid do?</a:t>
            </a:r>
          </a:p>
        </p:txBody>
      </p:sp>
      <p:sp>
        <p:nvSpPr>
          <p:cNvPr id="39939" name="Rectangle 3"/>
          <p:cNvSpPr>
            <a:spLocks noGrp="1" noChangeArrowheads="1"/>
          </p:cNvSpPr>
          <p:nvPr>
            <p:ph type="body" idx="1"/>
          </p:nvPr>
        </p:nvSpPr>
        <p:spPr/>
        <p:txBody>
          <a:bodyPr/>
          <a:lstStyle/>
          <a:p>
            <a:pPr algn="just" eaLnBrk="1" hangingPunct="1"/>
            <a:r>
              <a:rPr lang="en-US" sz="2600" dirty="0" smtClean="0"/>
              <a:t>When you observe a picture on screen, some parts of the picture may be bright or some picture may be dark.</a:t>
            </a:r>
          </a:p>
          <a:p>
            <a:pPr algn="just" eaLnBrk="1" hangingPunct="1"/>
            <a:r>
              <a:rPr lang="en-US" sz="2600" dirty="0" smtClean="0"/>
              <a:t>This brightness or darkness is the illumination or intensity on the screen is basically controlled by the intensity of the beam which strikes the particular point on the screen</a:t>
            </a:r>
          </a:p>
          <a:p>
            <a:pPr algn="just" eaLnBrk="1" hangingPunct="1"/>
            <a:r>
              <a:rPr lang="en-US" sz="2600" dirty="0" smtClean="0"/>
              <a:t>This intensity of the screen is controlled by controlling intensity of the electrons or electron beam coming out of the cathode.</a:t>
            </a:r>
          </a:p>
        </p:txBody>
      </p:sp>
    </p:spTree>
    <p:extLst>
      <p:ext uri="{BB962C8B-B14F-4D97-AF65-F5344CB8AC3E}">
        <p14:creationId xmlns:p14="http://schemas.microsoft.com/office/powerpoint/2010/main" val="29568814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algn="ctr" eaLnBrk="1" hangingPunct="1"/>
            <a:r>
              <a:rPr lang="en-US" sz="3500" smtClean="0"/>
              <a:t>What does the control grid do?</a:t>
            </a:r>
          </a:p>
        </p:txBody>
      </p:sp>
      <p:sp>
        <p:nvSpPr>
          <p:cNvPr id="40963" name="Rectangle 3"/>
          <p:cNvSpPr>
            <a:spLocks noGrp="1" noChangeArrowheads="1"/>
          </p:cNvSpPr>
          <p:nvPr>
            <p:ph type="body" idx="1"/>
          </p:nvPr>
        </p:nvSpPr>
        <p:spPr>
          <a:xfrm>
            <a:off x="609600" y="1600201"/>
            <a:ext cx="10363200" cy="4525963"/>
          </a:xfrm>
        </p:spPr>
        <p:txBody>
          <a:bodyPr/>
          <a:lstStyle/>
          <a:p>
            <a:pPr algn="just" eaLnBrk="1" hangingPunct="1">
              <a:lnSpc>
                <a:spcPct val="80000"/>
              </a:lnSpc>
            </a:pPr>
            <a:r>
              <a:rPr lang="en-US" sz="2600" smtClean="0"/>
              <a:t>Electron beam coming out of the cathode is negatively (-ve) charged.</a:t>
            </a:r>
          </a:p>
          <a:p>
            <a:pPr algn="just" eaLnBrk="1" hangingPunct="1">
              <a:lnSpc>
                <a:spcPct val="80000"/>
              </a:lnSpc>
            </a:pPr>
            <a:r>
              <a:rPr lang="en-US" sz="2600" smtClean="0"/>
              <a:t>Control grid is also negatively (-ve) charged. It is a high –ve voltage applied to the control grid</a:t>
            </a:r>
          </a:p>
          <a:p>
            <a:pPr algn="just" eaLnBrk="1" hangingPunct="1">
              <a:lnSpc>
                <a:spcPct val="80000"/>
              </a:lnSpc>
            </a:pPr>
            <a:r>
              <a:rPr lang="en-US" sz="2600" smtClean="0"/>
              <a:t>If both are –vely charged so they repel each other.</a:t>
            </a:r>
          </a:p>
          <a:p>
            <a:pPr algn="just" eaLnBrk="1" hangingPunct="1">
              <a:lnSpc>
                <a:spcPct val="80000"/>
              </a:lnSpc>
            </a:pPr>
            <a:r>
              <a:rPr lang="en-US" sz="2600" smtClean="0"/>
              <a:t>The amount of voltage at the control grid will essentially allow a certain amount of electrons to pass through the control grid</a:t>
            </a:r>
          </a:p>
          <a:p>
            <a:pPr algn="just" eaLnBrk="1" hangingPunct="1">
              <a:lnSpc>
                <a:spcPct val="80000"/>
              </a:lnSpc>
            </a:pPr>
            <a:r>
              <a:rPr lang="en-US" sz="2600" smtClean="0"/>
              <a:t>So, we can say the number of electrons pass through the control grid is controlled by the voltage applied on the control grid.</a:t>
            </a:r>
          </a:p>
        </p:txBody>
      </p:sp>
    </p:spTree>
    <p:extLst>
      <p:ext uri="{BB962C8B-B14F-4D97-AF65-F5344CB8AC3E}">
        <p14:creationId xmlns:p14="http://schemas.microsoft.com/office/powerpoint/2010/main" val="402376686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1016000" y="274638"/>
            <a:ext cx="9956800" cy="1143000"/>
          </a:xfrm>
        </p:spPr>
        <p:txBody>
          <a:bodyPr/>
          <a:lstStyle/>
          <a:p>
            <a:pPr algn="ctr" eaLnBrk="1" hangingPunct="1"/>
            <a:r>
              <a:rPr lang="en-US" sz="3500" smtClean="0"/>
              <a:t>What does the control grid do?</a:t>
            </a:r>
          </a:p>
        </p:txBody>
      </p:sp>
      <p:sp>
        <p:nvSpPr>
          <p:cNvPr id="41987" name="Rectangle 3"/>
          <p:cNvSpPr>
            <a:spLocks noGrp="1" noChangeArrowheads="1"/>
          </p:cNvSpPr>
          <p:nvPr>
            <p:ph type="body" idx="1"/>
          </p:nvPr>
        </p:nvSpPr>
        <p:spPr>
          <a:xfrm>
            <a:off x="609600" y="1371601"/>
            <a:ext cx="10668000" cy="4525963"/>
          </a:xfrm>
        </p:spPr>
        <p:txBody>
          <a:bodyPr/>
          <a:lstStyle/>
          <a:p>
            <a:pPr algn="just" eaLnBrk="1" hangingPunct="1"/>
            <a:r>
              <a:rPr lang="en-US" smtClean="0"/>
              <a:t>So, if you reduce the amount of voltage on the control grid , you will allow large number of electrons to pass through the control grid and the intensity of beam will be higher so, the illumination or intensity on the screen will also be higher.</a:t>
            </a:r>
          </a:p>
          <a:p>
            <a:pPr algn="just" eaLnBrk="1" hangingPunct="1"/>
            <a:r>
              <a:rPr lang="en-US" smtClean="0"/>
              <a:t>and vice-versa</a:t>
            </a:r>
          </a:p>
        </p:txBody>
      </p:sp>
    </p:spTree>
    <p:extLst>
      <p:ext uri="{BB962C8B-B14F-4D97-AF65-F5344CB8AC3E}">
        <p14:creationId xmlns:p14="http://schemas.microsoft.com/office/powerpoint/2010/main" val="11142996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ctrTitle"/>
          </p:nvPr>
        </p:nvSpPr>
        <p:spPr>
          <a:xfrm>
            <a:off x="609600" y="2895600"/>
            <a:ext cx="9042400" cy="2133600"/>
          </a:xfrm>
          <a:solidFill>
            <a:schemeClr val="bg1"/>
          </a:solidFill>
        </p:spPr>
        <p:txBody>
          <a:bodyPr/>
          <a:lstStyle/>
          <a:p>
            <a:pPr algn="ctr" eaLnBrk="1" hangingPunct="1"/>
            <a:r>
              <a:rPr lang="en-US" sz="3100" u="sng" smtClean="0"/>
              <a:t>Focusing Anode &amp; Accelerating Anode</a:t>
            </a:r>
            <a:r>
              <a:rPr lang="en-US" sz="3100" smtClean="0"/>
              <a:t> ,unlike the control grid these are +vely charged or +ve voltage</a:t>
            </a:r>
          </a:p>
        </p:txBody>
      </p:sp>
    </p:spTree>
    <p:extLst>
      <p:ext uri="{BB962C8B-B14F-4D97-AF65-F5344CB8AC3E}">
        <p14:creationId xmlns:p14="http://schemas.microsoft.com/office/powerpoint/2010/main" val="336485093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algn="ctr" eaLnBrk="1" hangingPunct="1"/>
            <a:r>
              <a:rPr lang="en-US" sz="2500" smtClean="0"/>
              <a:t>Focusing Anode &amp; Accelerating Anode</a:t>
            </a:r>
          </a:p>
        </p:txBody>
      </p:sp>
      <p:sp>
        <p:nvSpPr>
          <p:cNvPr id="44035" name="Rectangle 3"/>
          <p:cNvSpPr>
            <a:spLocks noGrp="1" noChangeArrowheads="1"/>
          </p:cNvSpPr>
          <p:nvPr>
            <p:ph type="body" idx="1"/>
          </p:nvPr>
        </p:nvSpPr>
        <p:spPr/>
        <p:txBody>
          <a:bodyPr/>
          <a:lstStyle/>
          <a:p>
            <a:pPr eaLnBrk="1" hangingPunct="1"/>
            <a:r>
              <a:rPr lang="en-US" u="sng" smtClean="0"/>
              <a:t>Focusing Anode</a:t>
            </a:r>
            <a:r>
              <a:rPr lang="en-US" smtClean="0"/>
              <a:t> </a:t>
            </a:r>
          </a:p>
          <a:p>
            <a:pPr lvl="1" eaLnBrk="1" hangingPunct="1"/>
            <a:r>
              <a:rPr lang="en-US" smtClean="0"/>
              <a:t>helps us to focus the electron beam on the particular location of the screen</a:t>
            </a:r>
          </a:p>
          <a:p>
            <a:pPr eaLnBrk="1" hangingPunct="1"/>
            <a:r>
              <a:rPr lang="en-US" u="sng" smtClean="0"/>
              <a:t>Accelerating Anode</a:t>
            </a:r>
            <a:r>
              <a:rPr lang="en-US" smtClean="0"/>
              <a:t> </a:t>
            </a:r>
          </a:p>
          <a:p>
            <a:pPr lvl="1" eaLnBrk="1" hangingPunct="1"/>
            <a:r>
              <a:rPr lang="en-US" smtClean="0"/>
              <a:t>is required to strike the electron beam on to the screen with a very high speed or velocity to emit light.</a:t>
            </a:r>
          </a:p>
          <a:p>
            <a:pPr eaLnBrk="1" hangingPunct="1"/>
            <a:endParaRPr lang="en-US" smtClean="0"/>
          </a:p>
        </p:txBody>
      </p:sp>
    </p:spTree>
    <p:extLst>
      <p:ext uri="{BB962C8B-B14F-4D97-AF65-F5344CB8AC3E}">
        <p14:creationId xmlns:p14="http://schemas.microsoft.com/office/powerpoint/2010/main" val="11420066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latin typeface="Times New Roman" pitchFamily="18" charset="0"/>
              <a:ea typeface="Arimo" charset="0"/>
              <a:cs typeface="Times New Roman" pitchFamily="18" charset="0"/>
            </a:endParaRPr>
          </a:p>
        </p:txBody>
      </p:sp>
      <p:sp>
        <p:nvSpPr>
          <p:cNvPr id="12" name="TextBox 11"/>
          <p:cNvSpPr txBox="1"/>
          <p:nvPr/>
        </p:nvSpPr>
        <p:spPr>
          <a:xfrm>
            <a:off x="571500" y="1173525"/>
            <a:ext cx="10485120" cy="1754326"/>
          </a:xfrm>
          <a:prstGeom prst="rect">
            <a:avLst/>
          </a:prstGeom>
          <a:noFill/>
        </p:spPr>
        <p:txBody>
          <a:bodyPr wrap="square" rtlCol="0">
            <a:spAutoFit/>
          </a:bodyPr>
          <a:lstStyle/>
          <a:p>
            <a:pPr algn="ctr"/>
            <a:r>
              <a:rPr lang="en-IN" sz="3600" dirty="0" smtClean="0">
                <a:solidFill>
                  <a:srgbClr val="0000FF"/>
                </a:solidFill>
                <a:latin typeface="Times New Roman" pitchFamily="18" charset="0"/>
                <a:cs typeface="Times New Roman" pitchFamily="18" charset="0"/>
              </a:rPr>
              <a:t>Introduction</a:t>
            </a:r>
          </a:p>
          <a:p>
            <a:pPr algn="ctr"/>
            <a:r>
              <a:rPr lang="en-US" sz="3600" dirty="0"/>
              <a:t>What is Computer Graphics?</a:t>
            </a:r>
            <a:endParaRPr lang="en-IN" sz="3600" dirty="0">
              <a:solidFill>
                <a:srgbClr val="0000FF"/>
              </a:solidFill>
              <a:latin typeface="Times New Roman" pitchFamily="18" charset="0"/>
              <a:cs typeface="Times New Roman" pitchFamily="18" charset="0"/>
            </a:endParaRPr>
          </a:p>
          <a:p>
            <a:pPr algn="ctr"/>
            <a:endParaRPr lang="en-US" sz="3600" b="1" dirty="0">
              <a:solidFill>
                <a:schemeClr val="accent1"/>
              </a:solidFill>
              <a:latin typeface="Times New Roman" pitchFamily="18" charset="0"/>
              <a:cs typeface="Times New Roman" pitchFamily="18" charset="0"/>
            </a:endParaRPr>
          </a:p>
        </p:txBody>
      </p:sp>
      <p:sp>
        <p:nvSpPr>
          <p:cNvPr id="13" name="TextBox 12"/>
          <p:cNvSpPr txBox="1"/>
          <p:nvPr/>
        </p:nvSpPr>
        <p:spPr>
          <a:xfrm>
            <a:off x="571500" y="1976441"/>
            <a:ext cx="10485120" cy="4056495"/>
          </a:xfrm>
          <a:prstGeom prst="rect">
            <a:avLst/>
          </a:prstGeom>
          <a:noFill/>
        </p:spPr>
        <p:txBody>
          <a:bodyPr wrap="square" rtlCol="0">
            <a:spAutoFit/>
          </a:bodyPr>
          <a:lstStyle/>
          <a:p>
            <a:pPr marL="342900" lvl="0" indent="-342900" fontAlgn="base">
              <a:spcBef>
                <a:spcPct val="20000"/>
              </a:spcBef>
              <a:spcAft>
                <a:spcPct val="0"/>
              </a:spcAft>
              <a:buFontTx/>
              <a:buChar char="•"/>
            </a:pPr>
            <a:endParaRPr lang="en-GB" altLang="en-US" sz="3200" kern="0" dirty="0">
              <a:solidFill>
                <a:srgbClr val="000000"/>
              </a:solidFill>
              <a:latin typeface="Times New Roman"/>
            </a:endParaRPr>
          </a:p>
          <a:p>
            <a:pPr algn="ctr"/>
            <a:r>
              <a:rPr lang="en-IN" sz="2400" dirty="0" smtClean="0">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a:p>
            <a:pPr marL="342900" lvl="0" indent="-342900" fontAlgn="base">
              <a:spcBef>
                <a:spcPct val="20000"/>
              </a:spcBef>
              <a:spcAft>
                <a:spcPct val="0"/>
              </a:spcAft>
              <a:buClr>
                <a:srgbClr val="3333FF"/>
              </a:buClr>
              <a:buSzPct val="60000"/>
              <a:buFont typeface="Wingdings" pitchFamily="2" charset="2"/>
              <a:buChar char="n"/>
            </a:pPr>
            <a:r>
              <a:rPr lang="en-US" sz="2800" kern="0" dirty="0">
                <a:solidFill>
                  <a:srgbClr val="000000"/>
                </a:solidFill>
                <a:latin typeface="Arial"/>
              </a:rPr>
              <a:t>Sliced by specialty</a:t>
            </a:r>
          </a:p>
          <a:p>
            <a:pPr marL="742950" lvl="1" indent="-285750" fontAlgn="base">
              <a:spcBef>
                <a:spcPct val="20000"/>
              </a:spcBef>
              <a:spcAft>
                <a:spcPct val="0"/>
              </a:spcAft>
              <a:buClr>
                <a:srgbClr val="CC00FF"/>
              </a:buClr>
              <a:buSzPct val="55000"/>
              <a:buFont typeface="Wingdings" pitchFamily="2" charset="2"/>
              <a:buChar char="n"/>
            </a:pPr>
            <a:r>
              <a:rPr lang="en-US" sz="2400" kern="0" dirty="0">
                <a:solidFill>
                  <a:srgbClr val="000000"/>
                </a:solidFill>
                <a:latin typeface="Arial"/>
              </a:rPr>
              <a:t>Imaging </a:t>
            </a:r>
            <a:r>
              <a:rPr lang="en-US" sz="2400" i="1" kern="0" dirty="0">
                <a:solidFill>
                  <a:srgbClr val="000000"/>
                </a:solidFill>
                <a:latin typeface="Arial"/>
              </a:rPr>
              <a:t>= representing 2D images</a:t>
            </a:r>
            <a:endParaRPr lang="en-US" sz="2400" kern="0" dirty="0">
              <a:solidFill>
                <a:srgbClr val="000000"/>
              </a:solidFill>
              <a:latin typeface="Arial"/>
            </a:endParaRPr>
          </a:p>
          <a:p>
            <a:pPr marL="742950" lvl="1" indent="-285750" fontAlgn="base">
              <a:spcBef>
                <a:spcPct val="20000"/>
              </a:spcBef>
              <a:spcAft>
                <a:spcPct val="0"/>
              </a:spcAft>
              <a:buClr>
                <a:srgbClr val="CC00FF"/>
              </a:buClr>
              <a:buSzPct val="55000"/>
              <a:buFont typeface="Wingdings" pitchFamily="2" charset="2"/>
              <a:buChar char="n"/>
            </a:pPr>
            <a:r>
              <a:rPr lang="en-US" sz="2400" kern="0" dirty="0">
                <a:solidFill>
                  <a:srgbClr val="000000"/>
                </a:solidFill>
                <a:latin typeface="Arial"/>
              </a:rPr>
              <a:t>Modeling </a:t>
            </a:r>
            <a:r>
              <a:rPr lang="en-US" sz="2400" i="1" kern="0" dirty="0">
                <a:solidFill>
                  <a:srgbClr val="000000"/>
                </a:solidFill>
                <a:latin typeface="Arial"/>
              </a:rPr>
              <a:t>= representing 3D objects</a:t>
            </a:r>
          </a:p>
          <a:p>
            <a:pPr marL="742950" lvl="1" indent="-285750" fontAlgn="base">
              <a:spcBef>
                <a:spcPct val="20000"/>
              </a:spcBef>
              <a:spcAft>
                <a:spcPct val="0"/>
              </a:spcAft>
              <a:buClr>
                <a:srgbClr val="CC00FF"/>
              </a:buClr>
              <a:buSzPct val="55000"/>
              <a:buFont typeface="Wingdings" pitchFamily="2" charset="2"/>
              <a:buChar char="n"/>
            </a:pPr>
            <a:r>
              <a:rPr lang="en-US" sz="2400" kern="0" dirty="0">
                <a:solidFill>
                  <a:srgbClr val="000000"/>
                </a:solidFill>
                <a:latin typeface="Arial"/>
              </a:rPr>
              <a:t>Rendering = </a:t>
            </a:r>
            <a:r>
              <a:rPr lang="en-US" sz="2400" i="1" kern="0" dirty="0">
                <a:solidFill>
                  <a:srgbClr val="000000"/>
                </a:solidFill>
                <a:latin typeface="Arial"/>
              </a:rPr>
              <a:t>building 2D images from 3D models</a:t>
            </a:r>
            <a:r>
              <a:rPr lang="en-US" sz="2400" kern="0" dirty="0">
                <a:solidFill>
                  <a:srgbClr val="000000"/>
                </a:solidFill>
                <a:latin typeface="Arial"/>
              </a:rPr>
              <a:t> </a:t>
            </a:r>
          </a:p>
          <a:p>
            <a:pPr marL="742950" lvl="1" indent="-285750" fontAlgn="base">
              <a:spcBef>
                <a:spcPct val="20000"/>
              </a:spcBef>
              <a:spcAft>
                <a:spcPct val="0"/>
              </a:spcAft>
              <a:buClr>
                <a:srgbClr val="CC00FF"/>
              </a:buClr>
              <a:buSzPct val="55000"/>
              <a:buFont typeface="Wingdings" pitchFamily="2" charset="2"/>
              <a:buChar char="n"/>
            </a:pPr>
            <a:r>
              <a:rPr lang="en-US" sz="2400" kern="0" dirty="0">
                <a:solidFill>
                  <a:srgbClr val="000000"/>
                </a:solidFill>
                <a:latin typeface="Arial"/>
              </a:rPr>
              <a:t>Animation </a:t>
            </a:r>
            <a:r>
              <a:rPr lang="en-US" sz="2400" i="1" kern="0" dirty="0">
                <a:solidFill>
                  <a:srgbClr val="000000"/>
                </a:solidFill>
                <a:latin typeface="Arial"/>
              </a:rPr>
              <a:t>= simulating changes over time</a:t>
            </a:r>
          </a:p>
          <a:p>
            <a:pPr marL="742950" lvl="1" indent="-285750" fontAlgn="base">
              <a:spcBef>
                <a:spcPct val="20000"/>
              </a:spcBef>
              <a:spcAft>
                <a:spcPct val="0"/>
              </a:spcAft>
              <a:buClr>
                <a:srgbClr val="CC00FF"/>
              </a:buClr>
              <a:buSzPct val="55000"/>
              <a:buFont typeface="Wingdings" pitchFamily="2" charset="2"/>
              <a:buChar char="n"/>
            </a:pPr>
            <a:r>
              <a:rPr lang="en-US" sz="2400" kern="0" dirty="0">
                <a:solidFill>
                  <a:srgbClr val="000000"/>
                </a:solidFill>
                <a:latin typeface="Arial"/>
              </a:rPr>
              <a:t>Hardware = </a:t>
            </a:r>
            <a:r>
              <a:rPr lang="en-US" sz="2400" i="1" kern="0" dirty="0">
                <a:solidFill>
                  <a:srgbClr val="000000"/>
                </a:solidFill>
                <a:latin typeface="Arial"/>
              </a:rPr>
              <a:t>computer architecture for graphics</a:t>
            </a:r>
            <a:endParaRPr lang="en-US" sz="2400" kern="0" dirty="0">
              <a:solidFill>
                <a:srgbClr val="000000"/>
              </a:solidFill>
              <a:latin typeface="Arial"/>
            </a:endParaRPr>
          </a:p>
          <a:p>
            <a:pPr algn="ctr"/>
            <a:endParaRPr lang="en-US" sz="2400" dirty="0">
              <a:latin typeface="Times New Roman" pitchFamily="18" charset="0"/>
              <a:cs typeface="Times New Roman" pitchFamily="18" charset="0"/>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US" altLang="zh-CN" b="1" i="0" u="none" strike="noStrike" kern="1200" cap="none" spc="0" normalizeH="0" baseline="0" noProof="0" dirty="0" smtClean="0">
                <a:ln>
                  <a:noFill/>
                </a:ln>
                <a:solidFill>
                  <a:schemeClr val="bg1"/>
                </a:solidFill>
                <a:effectLst/>
                <a:uLnTx/>
                <a:uFillTx/>
                <a:latin typeface="Times New Roman" pitchFamily="18" charset="0"/>
                <a:ea typeface="+mj-ea"/>
                <a:cs typeface="Times New Roman" pitchFamily="18" charset="0"/>
              </a:rPr>
              <a:t>Name of the Faculty: </a:t>
            </a:r>
            <a:r>
              <a:rPr lang="en-US" altLang="zh-CN" b="1" dirty="0" err="1" smtClean="0">
                <a:solidFill>
                  <a:schemeClr val="bg1"/>
                </a:solidFill>
                <a:latin typeface="Times New Roman" pitchFamily="18" charset="0"/>
                <a:cs typeface="Times New Roman" pitchFamily="18" charset="0"/>
              </a:rPr>
              <a:t>Ashish</a:t>
            </a:r>
            <a:r>
              <a:rPr lang="en-US" altLang="zh-CN" b="1" dirty="0" smtClean="0">
                <a:solidFill>
                  <a:schemeClr val="bg1"/>
                </a:solidFill>
                <a:latin typeface="Times New Roman" pitchFamily="18" charset="0"/>
                <a:cs typeface="Times New Roman" pitchFamily="18" charset="0"/>
              </a:rPr>
              <a:t> Kumar </a:t>
            </a:r>
            <a:r>
              <a:rPr lang="en-US" altLang="zh-CN" b="1" dirty="0" err="1" smtClean="0">
                <a:solidFill>
                  <a:schemeClr val="bg1"/>
                </a:solidFill>
                <a:latin typeface="Times New Roman" pitchFamily="18" charset="0"/>
                <a:cs typeface="Times New Roman" pitchFamily="18" charset="0"/>
              </a:rPr>
              <a:t>Srivastava</a:t>
            </a:r>
            <a:r>
              <a:rPr kumimoji="0" lang="en-IN" altLang="zh-CN" b="1" i="0" u="none" strike="noStrike" kern="1200" cap="none" spc="0" normalizeH="0" baseline="0" noProof="0" dirty="0" smtClean="0">
                <a:ln>
                  <a:noFill/>
                </a:ln>
                <a:solidFill>
                  <a:schemeClr val="bg1"/>
                </a:solidFill>
                <a:effectLst/>
                <a:uLnTx/>
                <a:uFillTx/>
                <a:latin typeface="Times New Roman" pitchFamily="18" charset="0"/>
                <a:ea typeface="+mj-ea"/>
                <a:cs typeface="Times New Roman" pitchFamily="18" charset="0"/>
              </a:rPr>
              <a:t>			</a:t>
            </a:r>
            <a:r>
              <a:rPr lang="en-IN" altLang="zh-CN" b="1" dirty="0">
                <a:solidFill>
                  <a:schemeClr val="bg1"/>
                </a:solidFill>
                <a:latin typeface="Times New Roman" pitchFamily="18" charset="0"/>
                <a:ea typeface="+mj-ea"/>
                <a:cs typeface="Times New Roman" pitchFamily="18" charset="0"/>
              </a:rPr>
              <a:t> </a:t>
            </a:r>
            <a:r>
              <a:rPr lang="en-IN" altLang="zh-CN" b="1" dirty="0" smtClean="0">
                <a:solidFill>
                  <a:schemeClr val="bg1"/>
                </a:solidFill>
                <a:latin typeface="Times New Roman" pitchFamily="18" charset="0"/>
                <a:ea typeface="+mj-ea"/>
                <a:cs typeface="Times New Roman" pitchFamily="18" charset="0"/>
              </a:rPr>
              <a:t>      </a:t>
            </a:r>
            <a:r>
              <a:rPr lang="en-US" altLang="zh-CN" b="1" dirty="0" smtClean="0">
                <a:solidFill>
                  <a:schemeClr val="bg1"/>
                </a:solidFill>
                <a:latin typeface="Times New Roman" pitchFamily="18" charset="0"/>
                <a:cs typeface="Times New Roman" pitchFamily="18" charset="0"/>
              </a:rPr>
              <a:t>Program Name: </a:t>
            </a:r>
            <a:r>
              <a:rPr lang="en-US" altLang="zh-CN" b="1" dirty="0" err="1" smtClean="0">
                <a:solidFill>
                  <a:schemeClr val="bg1"/>
                </a:solidFill>
                <a:latin typeface="Times New Roman" pitchFamily="18" charset="0"/>
                <a:cs typeface="Times New Roman" pitchFamily="18" charset="0"/>
              </a:rPr>
              <a:t>B.Tech</a:t>
            </a:r>
            <a:endParaRPr lang="zh-CN" altLang="en-US" b="1" dirty="0" smtClean="0">
              <a:solidFill>
                <a:schemeClr val="bg1"/>
              </a:solidFill>
              <a:latin typeface="Times New Roman" pitchFamily="18" charset="0"/>
              <a:cs typeface="Times New Roman" pitchFamily="18" charset="0"/>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mes New Roman" pitchFamily="18" charset="0"/>
              <a:ea typeface="+mj-ea"/>
              <a:cs typeface="Times New Roman" pitchFamily="18" charset="0"/>
            </a:endParaRPr>
          </a:p>
        </p:txBody>
      </p:sp>
      <p:sp>
        <p:nvSpPr>
          <p:cNvPr id="15"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smtClean="0">
                <a:solidFill>
                  <a:schemeClr val="bg1"/>
                </a:solidFill>
                <a:latin typeface="Times New Roman" pitchFamily="18" charset="0"/>
                <a:ea typeface="+mj-ea"/>
                <a:cs typeface="Times New Roman" pitchFamily="18" charset="0"/>
              </a:rPr>
              <a:t>School of Computing Science and Engineering</a:t>
            </a:r>
            <a:endParaRPr lang="en-US" altLang="zh-CN" sz="2800" b="1" dirty="0">
              <a:solidFill>
                <a:schemeClr val="bg1"/>
              </a:solidFill>
              <a:latin typeface="Times New Roman" pitchFamily="18" charset="0"/>
              <a:ea typeface="+mj-ea"/>
              <a:cs typeface="Times New Roman" pitchFamily="18" charset="0"/>
            </a:endParaRPr>
          </a:p>
          <a:p>
            <a:pPr lvl="0" algn="ctr">
              <a:lnSpc>
                <a:spcPct val="90000"/>
              </a:lnSpc>
              <a:spcBef>
                <a:spcPct val="0"/>
              </a:spcBef>
              <a:defRPr/>
            </a:pPr>
            <a:r>
              <a:rPr lang="en-US" altLang="zh-CN" b="1" dirty="0">
                <a:solidFill>
                  <a:schemeClr val="bg1"/>
                </a:solidFill>
                <a:latin typeface="Times New Roman" pitchFamily="18" charset="0"/>
                <a:ea typeface="+mj-ea"/>
                <a:cs typeface="Times New Roman" pitchFamily="18" charset="0"/>
              </a:rPr>
              <a:t/>
            </a:r>
            <a:br>
              <a:rPr lang="en-US" altLang="zh-CN" b="1" dirty="0">
                <a:solidFill>
                  <a:schemeClr val="bg1"/>
                </a:solidFill>
                <a:latin typeface="Times New Roman" pitchFamily="18" charset="0"/>
                <a:ea typeface="+mj-ea"/>
                <a:cs typeface="Times New Roman" pitchFamily="18" charset="0"/>
              </a:rPr>
            </a:br>
            <a:r>
              <a:rPr lang="en-US" altLang="zh-CN" b="1" dirty="0">
                <a:solidFill>
                  <a:schemeClr val="bg1"/>
                </a:solidFill>
                <a:latin typeface="Times New Roman" pitchFamily="18" charset="0"/>
                <a:ea typeface="+mj-ea"/>
                <a:cs typeface="Times New Roman" pitchFamily="18" charset="0"/>
              </a:rPr>
              <a:t> Course Code : BCSE3069		                                  Course Name: </a:t>
            </a:r>
            <a:r>
              <a:rPr lang="en-US" altLang="zh-CN" b="1" dirty="0" smtClean="0">
                <a:solidFill>
                  <a:schemeClr val="bg1"/>
                </a:solidFill>
                <a:latin typeface="Times New Roman" pitchFamily="18" charset="0"/>
                <a:ea typeface="+mj-ea"/>
                <a:cs typeface="Times New Roman" pitchFamily="18" charset="0"/>
              </a:rPr>
              <a:t>Computer Graphics</a:t>
            </a:r>
            <a:endParaRPr kumimoji="0" lang="zh-CN" altLang="en-US" b="1" i="0" u="none" strike="noStrike" kern="1200" cap="none" spc="0" normalizeH="0" baseline="0" noProof="0" dirty="0">
              <a:ln>
                <a:noFill/>
              </a:ln>
              <a:solidFill>
                <a:schemeClr val="bg1"/>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3930509381"/>
      </p:ext>
    </p:extLst>
  </p:cSld>
  <p:clrMapOvr>
    <a:masterClrMapping/>
  </p:clrMapOvr>
  <p:transition advTm="2418"/>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GB" dirty="0" smtClean="0"/>
              <a:t>  </a:t>
            </a:r>
            <a:endParaRPr lang="en-IN" dirty="0" smtClean="0"/>
          </a:p>
        </p:txBody>
      </p:sp>
      <p:sp>
        <p:nvSpPr>
          <p:cNvPr id="45059" name="Rectangle 3"/>
          <p:cNvSpPr>
            <a:spLocks noGrp="1" noChangeArrowheads="1"/>
          </p:cNvSpPr>
          <p:nvPr>
            <p:ph type="body" idx="1"/>
          </p:nvPr>
        </p:nvSpPr>
        <p:spPr/>
        <p:txBody>
          <a:bodyPr/>
          <a:lstStyle/>
          <a:p>
            <a:pPr eaLnBrk="1" hangingPunct="1"/>
            <a:r>
              <a:rPr lang="en-US" smtClean="0"/>
              <a:t>Till now you can see the electron beam is going straight and will be able to hit the centre of the screen</a:t>
            </a:r>
          </a:p>
          <a:p>
            <a:pPr eaLnBrk="1" hangingPunct="1"/>
            <a:r>
              <a:rPr lang="en-US" smtClean="0"/>
              <a:t>But the screen is the rectangular matrix.</a:t>
            </a:r>
          </a:p>
          <a:p>
            <a:pPr eaLnBrk="1" hangingPunct="1"/>
            <a:r>
              <a:rPr lang="en-US" smtClean="0"/>
              <a:t>To create a picture, this beam should move all over the screen.</a:t>
            </a:r>
          </a:p>
          <a:p>
            <a:pPr algn="just" eaLnBrk="1" hangingPunct="1"/>
            <a:r>
              <a:rPr lang="en-US" smtClean="0"/>
              <a:t>So, you need horizontal deflection as well as vertical deflection so that you can cover the entire screen.</a:t>
            </a:r>
          </a:p>
        </p:txBody>
      </p:sp>
    </p:spTree>
    <p:extLst>
      <p:ext uri="{BB962C8B-B14F-4D97-AF65-F5344CB8AC3E}">
        <p14:creationId xmlns:p14="http://schemas.microsoft.com/office/powerpoint/2010/main" val="219605996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sz="2500" smtClean="0"/>
              <a:t>Basic  Design of Magnetic Deflection CRT</a:t>
            </a:r>
          </a:p>
        </p:txBody>
      </p:sp>
      <p:pic>
        <p:nvPicPr>
          <p:cNvPr id="46083" name="Picture 3" descr="magne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11200" y="1600200"/>
            <a:ext cx="10769600" cy="4114800"/>
          </a:xfrm>
        </p:spPr>
      </p:pic>
    </p:spTree>
    <p:extLst>
      <p:ext uri="{BB962C8B-B14F-4D97-AF65-F5344CB8AC3E}">
        <p14:creationId xmlns:p14="http://schemas.microsoft.com/office/powerpoint/2010/main" val="29789061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algn="ctr" eaLnBrk="1" hangingPunct="1"/>
            <a:r>
              <a:rPr lang="en-US" sz="2900" smtClean="0"/>
              <a:t>Magnetic Deflection</a:t>
            </a:r>
          </a:p>
        </p:txBody>
      </p:sp>
      <p:sp>
        <p:nvSpPr>
          <p:cNvPr id="47107" name="Rectangle 3"/>
          <p:cNvSpPr>
            <a:spLocks noGrp="1" noChangeArrowheads="1"/>
          </p:cNvSpPr>
          <p:nvPr>
            <p:ph type="body" idx="1"/>
          </p:nvPr>
        </p:nvSpPr>
        <p:spPr/>
        <p:txBody>
          <a:bodyPr/>
          <a:lstStyle/>
          <a:p>
            <a:pPr eaLnBrk="1" hangingPunct="1"/>
            <a:r>
              <a:rPr lang="en-US" smtClean="0"/>
              <a:t>This beam is deflected by magnetic deflection coils which is available on the top and bottom and also on other side of the CRT</a:t>
            </a:r>
          </a:p>
          <a:p>
            <a:pPr eaLnBrk="1" hangingPunct="1"/>
            <a:r>
              <a:rPr lang="en-US" smtClean="0"/>
              <a:t>Magnetic deflection coils generates the magnetic field which deviate the electron beam. </a:t>
            </a:r>
          </a:p>
        </p:txBody>
      </p:sp>
    </p:spTree>
    <p:extLst>
      <p:ext uri="{BB962C8B-B14F-4D97-AF65-F5344CB8AC3E}">
        <p14:creationId xmlns:p14="http://schemas.microsoft.com/office/powerpoint/2010/main" val="119768646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30" name="Group 6"/>
          <p:cNvGrpSpPr>
            <a:grpSpLocks/>
          </p:cNvGrpSpPr>
          <p:nvPr/>
        </p:nvGrpSpPr>
        <p:grpSpPr bwMode="auto">
          <a:xfrm>
            <a:off x="1" y="-36513"/>
            <a:ext cx="12240684" cy="6894513"/>
            <a:chOff x="0" y="-23"/>
            <a:chExt cx="5783" cy="4343"/>
          </a:xfrm>
        </p:grpSpPr>
        <p:pic>
          <p:nvPicPr>
            <p:cNvPr id="48131" name="Picture 2" descr="C:\Users\abc\Pictures\New folder\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
              <a:ext cx="5783" cy="4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2" name="Rectangle 4"/>
            <p:cNvSpPr>
              <a:spLocks noChangeArrowheads="1"/>
            </p:cNvSpPr>
            <p:nvPr/>
          </p:nvSpPr>
          <p:spPr bwMode="auto">
            <a:xfrm>
              <a:off x="4176" y="0"/>
              <a:ext cx="1584" cy="336"/>
            </a:xfrm>
            <a:prstGeom prst="rect">
              <a:avLst/>
            </a:prstGeom>
            <a:solidFill>
              <a:schemeClr val="tx1"/>
            </a:solidFill>
            <a:ln w="9525">
              <a:solidFill>
                <a:schemeClr val="tx1"/>
              </a:solidFill>
              <a:miter lim="800000"/>
              <a:headEnd/>
              <a:tailEnd/>
            </a:ln>
          </p:spPr>
          <p:txBody>
            <a:bodyPr wrap="none" anchor="ctr"/>
            <a:lstStyle/>
            <a:p>
              <a:endParaRPr lang="en-IN"/>
            </a:p>
          </p:txBody>
        </p:sp>
      </p:grpSp>
    </p:spTree>
    <p:extLst>
      <p:ext uri="{BB962C8B-B14F-4D97-AF65-F5344CB8AC3E}">
        <p14:creationId xmlns:p14="http://schemas.microsoft.com/office/powerpoint/2010/main" val="69812406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0" y="2050534"/>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IN"/>
          </a:p>
        </p:txBody>
      </p:sp>
      <p:pic>
        <p:nvPicPr>
          <p:cNvPr id="49155" name="Picture 5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8100" y="-228600"/>
            <a:ext cx="17348200" cy="731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71530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178" name="Group 7"/>
          <p:cNvGrpSpPr>
            <a:grpSpLocks/>
          </p:cNvGrpSpPr>
          <p:nvPr/>
        </p:nvGrpSpPr>
        <p:grpSpPr bwMode="auto">
          <a:xfrm>
            <a:off x="0" y="152400"/>
            <a:ext cx="12073467" cy="6705600"/>
            <a:chOff x="0" y="96"/>
            <a:chExt cx="5704" cy="4224"/>
          </a:xfrm>
        </p:grpSpPr>
        <p:pic>
          <p:nvPicPr>
            <p:cNvPr id="50179" name="Picture 2" descr="C:\Users\abc\Pictures\New folder\2.jpg"/>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0" y="96"/>
              <a:ext cx="5704" cy="4224"/>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50180" name="Rectangle 6"/>
            <p:cNvSpPr>
              <a:spLocks noChangeArrowheads="1"/>
            </p:cNvSpPr>
            <p:nvPr/>
          </p:nvSpPr>
          <p:spPr bwMode="auto">
            <a:xfrm>
              <a:off x="4080" y="192"/>
              <a:ext cx="1488" cy="240"/>
            </a:xfrm>
            <a:prstGeom prst="rect">
              <a:avLst/>
            </a:prstGeom>
            <a:solidFill>
              <a:schemeClr val="tx1"/>
            </a:solidFill>
            <a:ln w="9525">
              <a:solidFill>
                <a:schemeClr val="tx1"/>
              </a:solidFill>
              <a:miter lim="800000"/>
              <a:headEnd/>
              <a:tailEnd/>
            </a:ln>
          </p:spPr>
          <p:txBody>
            <a:bodyPr wrap="none" anchor="ctr"/>
            <a:lstStyle/>
            <a:p>
              <a:endParaRPr lang="en-IN"/>
            </a:p>
          </p:txBody>
        </p:sp>
      </p:grpSp>
    </p:spTree>
    <p:extLst>
      <p:ext uri="{BB962C8B-B14F-4D97-AF65-F5344CB8AC3E}">
        <p14:creationId xmlns:p14="http://schemas.microsoft.com/office/powerpoint/2010/main" val="127440630"/>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ctrTitle"/>
          </p:nvPr>
        </p:nvSpPr>
        <p:spPr>
          <a:xfrm>
            <a:off x="304800" y="438150"/>
            <a:ext cx="10566400" cy="2609850"/>
          </a:xfrm>
          <a:solidFill>
            <a:schemeClr val="bg1"/>
          </a:solidFill>
        </p:spPr>
        <p:txBody>
          <a:bodyPr/>
          <a:lstStyle/>
          <a:p>
            <a:pPr algn="just" eaLnBrk="1" hangingPunct="1"/>
            <a:r>
              <a:rPr lang="en-US" sz="2800" b="0" i="1" u="sng" smtClean="0"/>
              <a:t>NOTE:</a:t>
            </a:r>
            <a:r>
              <a:rPr lang="en-US" sz="2800" smtClean="0"/>
              <a:t> </a:t>
            </a:r>
            <a:br>
              <a:rPr lang="en-US" sz="2800" smtClean="0"/>
            </a:br>
            <a:r>
              <a:rPr lang="en-US" sz="2800" smtClean="0"/>
              <a:t>The voltages used for deflection are generated by the display controller from digital values provided by the computer. These values normally represent co-ordinates that are converted into voltages by digital-to-analog converter</a:t>
            </a:r>
          </a:p>
        </p:txBody>
      </p:sp>
    </p:spTree>
    <p:extLst>
      <p:ext uri="{BB962C8B-B14F-4D97-AF65-F5344CB8AC3E}">
        <p14:creationId xmlns:p14="http://schemas.microsoft.com/office/powerpoint/2010/main" val="260980521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ctrTitle"/>
          </p:nvPr>
        </p:nvSpPr>
        <p:spPr>
          <a:xfrm>
            <a:off x="711200" y="1295401"/>
            <a:ext cx="10668000" cy="1470025"/>
          </a:xfrm>
          <a:solidFill>
            <a:schemeClr val="bg1"/>
          </a:solidFill>
        </p:spPr>
        <p:txBody>
          <a:bodyPr/>
          <a:lstStyle/>
          <a:p>
            <a:pPr algn="just" eaLnBrk="1" hangingPunct="1"/>
            <a:r>
              <a:rPr lang="en-US" sz="3100" smtClean="0"/>
              <a:t>Oscilloscope (CRO) uses </a:t>
            </a:r>
            <a:r>
              <a:rPr lang="en-US" sz="3100" u="sng" smtClean="0"/>
              <a:t>capacitive deflection</a:t>
            </a:r>
            <a:r>
              <a:rPr lang="en-US" sz="3100" smtClean="0"/>
              <a:t> plates </a:t>
            </a:r>
            <a:br>
              <a:rPr lang="en-US" sz="3100" smtClean="0"/>
            </a:br>
            <a:r>
              <a:rPr lang="en-US" sz="3100" smtClean="0"/>
              <a:t/>
            </a:r>
            <a:br>
              <a:rPr lang="en-US" sz="3100" smtClean="0"/>
            </a:br>
            <a:r>
              <a:rPr lang="en-US" sz="3100" smtClean="0"/>
              <a:t>TV system uses </a:t>
            </a:r>
            <a:r>
              <a:rPr lang="en-US" sz="3100" u="sng" smtClean="0"/>
              <a:t>electromagnetic deflection</a:t>
            </a:r>
            <a:r>
              <a:rPr lang="en-US" sz="3100" smtClean="0"/>
              <a:t> system</a:t>
            </a:r>
          </a:p>
        </p:txBody>
      </p:sp>
      <p:sp>
        <p:nvSpPr>
          <p:cNvPr id="52227" name="Rectangle 3"/>
          <p:cNvSpPr>
            <a:spLocks noGrp="1" noChangeArrowheads="1"/>
          </p:cNvSpPr>
          <p:nvPr>
            <p:ph type="subTitle" idx="1"/>
          </p:nvPr>
        </p:nvSpPr>
        <p:spPr/>
        <p:txBody>
          <a:bodyPr/>
          <a:lstStyle/>
          <a:p>
            <a:pPr eaLnBrk="1" hangingPunct="1"/>
            <a:r>
              <a:rPr lang="en-GB" dirty="0" smtClean="0"/>
              <a:t>  </a:t>
            </a:r>
            <a:endParaRPr lang="en-IN" dirty="0" smtClean="0"/>
          </a:p>
        </p:txBody>
      </p:sp>
    </p:spTree>
    <p:extLst>
      <p:ext uri="{BB962C8B-B14F-4D97-AF65-F5344CB8AC3E}">
        <p14:creationId xmlns:p14="http://schemas.microsoft.com/office/powerpoint/2010/main" val="178524170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algn="ctr" eaLnBrk="1" hangingPunct="1"/>
            <a:r>
              <a:rPr lang="en-US" smtClean="0"/>
              <a:t>Basic Operation</a:t>
            </a:r>
          </a:p>
        </p:txBody>
      </p:sp>
      <p:sp>
        <p:nvSpPr>
          <p:cNvPr id="53251" name="Rectangle 3"/>
          <p:cNvSpPr>
            <a:spLocks noGrp="1" noChangeArrowheads="1"/>
          </p:cNvSpPr>
          <p:nvPr>
            <p:ph type="body" idx="1"/>
          </p:nvPr>
        </p:nvSpPr>
        <p:spPr>
          <a:xfrm>
            <a:off x="609600" y="1600201"/>
            <a:ext cx="10261600" cy="4525963"/>
          </a:xfrm>
        </p:spPr>
        <p:txBody>
          <a:bodyPr/>
          <a:lstStyle/>
          <a:p>
            <a:pPr algn="just" eaLnBrk="1" hangingPunct="1"/>
            <a:r>
              <a:rPr lang="en-US" sz="2600" smtClean="0"/>
              <a:t>The beam of electrons emitted by an electron gun passes through focusing and deflection system that directs the beam toward specified positions on the phosphor coated screen</a:t>
            </a:r>
          </a:p>
          <a:p>
            <a:pPr algn="just" eaLnBrk="1" hangingPunct="1"/>
            <a:r>
              <a:rPr lang="en-US" sz="2600" smtClean="0"/>
              <a:t>The phosphor glows when electron beam strikes it.</a:t>
            </a:r>
          </a:p>
          <a:p>
            <a:pPr algn="just" eaLnBrk="1" hangingPunct="1"/>
            <a:r>
              <a:rPr lang="en-US" sz="2600" smtClean="0"/>
              <a:t>Because light emitted by the phosphor fades very rapidly, a steady picture is maintained by tracing it out repeatedly .This is called </a:t>
            </a:r>
            <a:r>
              <a:rPr lang="en-US" sz="2600" b="1" i="1" u="sng" smtClean="0"/>
              <a:t>refreshing</a:t>
            </a:r>
          </a:p>
        </p:txBody>
      </p:sp>
    </p:spTree>
    <p:extLst>
      <p:ext uri="{BB962C8B-B14F-4D97-AF65-F5344CB8AC3E}">
        <p14:creationId xmlns:p14="http://schemas.microsoft.com/office/powerpoint/2010/main" val="14616334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ctrTitle"/>
          </p:nvPr>
        </p:nvSpPr>
        <p:spPr>
          <a:xfrm>
            <a:off x="0" y="2590800"/>
            <a:ext cx="10363200" cy="1924050"/>
          </a:xfrm>
          <a:solidFill>
            <a:schemeClr val="bg1"/>
          </a:solidFill>
        </p:spPr>
        <p:txBody>
          <a:bodyPr/>
          <a:lstStyle/>
          <a:p>
            <a:pPr algn="ctr" eaLnBrk="1" hangingPunct="1"/>
            <a:r>
              <a:rPr lang="en-US" sz="2800" u="sng" smtClean="0"/>
              <a:t>Refreshing</a:t>
            </a:r>
            <a:r>
              <a:rPr lang="en-US" sz="2800" smtClean="0"/>
              <a:t/>
            </a:r>
            <a:br>
              <a:rPr lang="en-US" sz="2800" smtClean="0"/>
            </a:br>
            <a:r>
              <a:rPr lang="en-US" sz="2800" smtClean="0"/>
              <a:t>Redraw the picture repeatedly by quickly directing the electron beam back over the same points. This is called </a:t>
            </a:r>
            <a:r>
              <a:rPr lang="en-US" sz="2800" b="0" i="1" u="sng" smtClean="0"/>
              <a:t>refreshing</a:t>
            </a:r>
          </a:p>
        </p:txBody>
      </p:sp>
    </p:spTree>
    <p:extLst>
      <p:ext uri="{BB962C8B-B14F-4D97-AF65-F5344CB8AC3E}">
        <p14:creationId xmlns:p14="http://schemas.microsoft.com/office/powerpoint/2010/main" val="28160133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latin typeface="Times New Roman" pitchFamily="18" charset="0"/>
              <a:ea typeface="Arimo" charset="0"/>
              <a:cs typeface="Times New Roman" pitchFamily="18" charset="0"/>
            </a:endParaRPr>
          </a:p>
        </p:txBody>
      </p:sp>
      <p:sp>
        <p:nvSpPr>
          <p:cNvPr id="12" name="TextBox 11"/>
          <p:cNvSpPr txBox="1"/>
          <p:nvPr/>
        </p:nvSpPr>
        <p:spPr>
          <a:xfrm>
            <a:off x="571500" y="946232"/>
            <a:ext cx="10485120" cy="1754326"/>
          </a:xfrm>
          <a:prstGeom prst="rect">
            <a:avLst/>
          </a:prstGeom>
          <a:noFill/>
        </p:spPr>
        <p:txBody>
          <a:bodyPr wrap="square" rtlCol="0">
            <a:spAutoFit/>
          </a:bodyPr>
          <a:lstStyle/>
          <a:p>
            <a:pPr algn="ctr"/>
            <a:r>
              <a:rPr lang="en-IN" sz="3600" dirty="0" smtClean="0">
                <a:solidFill>
                  <a:srgbClr val="0000FF"/>
                </a:solidFill>
                <a:latin typeface="Times New Roman" pitchFamily="18" charset="0"/>
                <a:cs typeface="Times New Roman" pitchFamily="18" charset="0"/>
              </a:rPr>
              <a:t>Introduction</a:t>
            </a:r>
          </a:p>
          <a:p>
            <a:pPr algn="ctr"/>
            <a:r>
              <a:rPr lang="en-US" sz="3600" dirty="0"/>
              <a:t>What is Computer Graphics?</a:t>
            </a:r>
            <a:endParaRPr lang="en-IN" sz="3600" dirty="0">
              <a:solidFill>
                <a:srgbClr val="0000FF"/>
              </a:solidFill>
              <a:latin typeface="Times New Roman" pitchFamily="18" charset="0"/>
              <a:cs typeface="Times New Roman" pitchFamily="18" charset="0"/>
            </a:endParaRPr>
          </a:p>
          <a:p>
            <a:pPr algn="ctr"/>
            <a:endParaRPr lang="en-US" sz="3600" b="1" dirty="0">
              <a:solidFill>
                <a:schemeClr val="accent1"/>
              </a:solidFill>
              <a:latin typeface="Times New Roman" pitchFamily="18" charset="0"/>
              <a:cs typeface="Times New Roman" pitchFamily="18" charset="0"/>
            </a:endParaRPr>
          </a:p>
        </p:txBody>
      </p:sp>
      <p:sp>
        <p:nvSpPr>
          <p:cNvPr id="13" name="TextBox 12"/>
          <p:cNvSpPr txBox="1"/>
          <p:nvPr/>
        </p:nvSpPr>
        <p:spPr>
          <a:xfrm>
            <a:off x="634253" y="1823395"/>
            <a:ext cx="10485120" cy="4813625"/>
          </a:xfrm>
          <a:prstGeom prst="rect">
            <a:avLst/>
          </a:prstGeom>
          <a:noFill/>
        </p:spPr>
        <p:txBody>
          <a:bodyPr wrap="square" rtlCol="0">
            <a:spAutoFit/>
          </a:bodyPr>
          <a:lstStyle/>
          <a:p>
            <a:pPr marL="342900" lvl="0" indent="-342900" fontAlgn="base">
              <a:spcBef>
                <a:spcPct val="20000"/>
              </a:spcBef>
              <a:spcAft>
                <a:spcPct val="0"/>
              </a:spcAft>
              <a:buFontTx/>
              <a:buChar char="•"/>
            </a:pPr>
            <a:endParaRPr lang="en-GB" altLang="en-US" sz="3200" kern="0" dirty="0">
              <a:solidFill>
                <a:srgbClr val="000000"/>
              </a:solidFill>
              <a:latin typeface="Times New Roman"/>
            </a:endParaRPr>
          </a:p>
          <a:p>
            <a:pPr algn="ctr"/>
            <a:r>
              <a:rPr lang="en-IN" sz="2400" dirty="0" smtClean="0">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a:p>
            <a:pPr marL="342900" lvl="0" indent="-342900" algn="just" fontAlgn="base">
              <a:spcBef>
                <a:spcPct val="20000"/>
              </a:spcBef>
              <a:spcAft>
                <a:spcPct val="0"/>
              </a:spcAft>
              <a:buClr>
                <a:srgbClr val="330066"/>
              </a:buClr>
              <a:buSzPct val="70000"/>
              <a:buFont typeface="Wingdings" pitchFamily="2" charset="2"/>
              <a:buChar char="l"/>
            </a:pPr>
            <a:r>
              <a:rPr lang="en-US" sz="3000" kern="0" dirty="0">
                <a:solidFill>
                  <a:srgbClr val="000000"/>
                </a:solidFill>
                <a:latin typeface="Arial"/>
                <a:cs typeface="Arial"/>
              </a:rPr>
              <a:t>Computer graphics is concerned with the generation, representation, manipulation and display of pictures with the aid of a computer.</a:t>
            </a:r>
            <a:endParaRPr lang="en-IN" sz="3000" kern="0" dirty="0">
              <a:solidFill>
                <a:srgbClr val="000000"/>
              </a:solidFill>
              <a:latin typeface="Arial"/>
              <a:cs typeface="Arial"/>
            </a:endParaRPr>
          </a:p>
          <a:p>
            <a:pPr marL="342900" lvl="0" indent="-342900" algn="just" fontAlgn="base">
              <a:spcBef>
                <a:spcPct val="20000"/>
              </a:spcBef>
              <a:spcAft>
                <a:spcPct val="0"/>
              </a:spcAft>
              <a:buClr>
                <a:srgbClr val="330066"/>
              </a:buClr>
              <a:buSzPct val="70000"/>
              <a:buFont typeface="Wingdings" pitchFamily="2" charset="2"/>
              <a:buChar char="l"/>
            </a:pPr>
            <a:r>
              <a:rPr lang="en-IN" sz="3000" kern="0" dirty="0">
                <a:solidFill>
                  <a:srgbClr val="000000"/>
                </a:solidFill>
                <a:latin typeface="Arial"/>
                <a:cs typeface="Arial"/>
              </a:rPr>
              <a:t>The Process transforms and presents information in a visual form.</a:t>
            </a:r>
            <a:endParaRPr lang="en-US" sz="3000" kern="0" dirty="0">
              <a:solidFill>
                <a:srgbClr val="000000"/>
              </a:solidFill>
              <a:latin typeface="Arial"/>
              <a:cs typeface="Arial"/>
            </a:endParaRPr>
          </a:p>
          <a:p>
            <a:pPr marL="342900" lvl="0" indent="-342900" algn="just" fontAlgn="base">
              <a:spcBef>
                <a:spcPct val="20000"/>
              </a:spcBef>
              <a:spcAft>
                <a:spcPct val="0"/>
              </a:spcAft>
              <a:buClr>
                <a:srgbClr val="330066"/>
              </a:buClr>
              <a:buSzPct val="70000"/>
              <a:buFont typeface="Wingdings" pitchFamily="2" charset="2"/>
              <a:buChar char="l"/>
            </a:pPr>
            <a:r>
              <a:rPr lang="en-US" sz="3000" kern="0" dirty="0">
                <a:solidFill>
                  <a:srgbClr val="000000"/>
                </a:solidFill>
                <a:latin typeface="Arial"/>
                <a:cs typeface="Arial"/>
              </a:rPr>
              <a:t>Image created by computer is called computer graphics.</a:t>
            </a:r>
          </a:p>
          <a:p>
            <a:pPr lvl="1" fontAlgn="base">
              <a:spcBef>
                <a:spcPct val="20000"/>
              </a:spcBef>
              <a:spcAft>
                <a:spcPct val="0"/>
              </a:spcAft>
              <a:buClr>
                <a:srgbClr val="CC00FF"/>
              </a:buClr>
              <a:buSzPct val="55000"/>
            </a:pPr>
            <a:endParaRPr lang="en-US" sz="2400" kern="0" dirty="0" smtClean="0">
              <a:solidFill>
                <a:srgbClr val="000000"/>
              </a:solidFill>
              <a:latin typeface="Arial"/>
            </a:endParaRPr>
          </a:p>
          <a:p>
            <a:pPr algn="ctr"/>
            <a:endParaRPr lang="en-US" sz="2400" dirty="0">
              <a:latin typeface="Times New Roman" pitchFamily="18" charset="0"/>
              <a:cs typeface="Times New Roman" pitchFamily="18" charset="0"/>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US" altLang="zh-CN" b="1" i="0" u="none" strike="noStrike" kern="1200" cap="none" spc="0" normalizeH="0" baseline="0" noProof="0" dirty="0" smtClean="0">
                <a:ln>
                  <a:noFill/>
                </a:ln>
                <a:solidFill>
                  <a:schemeClr val="bg1"/>
                </a:solidFill>
                <a:effectLst/>
                <a:uLnTx/>
                <a:uFillTx/>
                <a:latin typeface="Times New Roman" pitchFamily="18" charset="0"/>
                <a:ea typeface="+mj-ea"/>
                <a:cs typeface="Times New Roman" pitchFamily="18" charset="0"/>
              </a:rPr>
              <a:t>Name of the Faculty: </a:t>
            </a:r>
            <a:r>
              <a:rPr lang="en-US" altLang="zh-CN" b="1" dirty="0" err="1" smtClean="0">
                <a:solidFill>
                  <a:schemeClr val="bg1"/>
                </a:solidFill>
                <a:latin typeface="Times New Roman" pitchFamily="18" charset="0"/>
                <a:cs typeface="Times New Roman" pitchFamily="18" charset="0"/>
              </a:rPr>
              <a:t>Ashish</a:t>
            </a:r>
            <a:r>
              <a:rPr lang="en-US" altLang="zh-CN" b="1" dirty="0" smtClean="0">
                <a:solidFill>
                  <a:schemeClr val="bg1"/>
                </a:solidFill>
                <a:latin typeface="Times New Roman" pitchFamily="18" charset="0"/>
                <a:cs typeface="Times New Roman" pitchFamily="18" charset="0"/>
              </a:rPr>
              <a:t> Kumar </a:t>
            </a:r>
            <a:r>
              <a:rPr lang="en-US" altLang="zh-CN" b="1" dirty="0" err="1" smtClean="0">
                <a:solidFill>
                  <a:schemeClr val="bg1"/>
                </a:solidFill>
                <a:latin typeface="Times New Roman" pitchFamily="18" charset="0"/>
                <a:cs typeface="Times New Roman" pitchFamily="18" charset="0"/>
              </a:rPr>
              <a:t>Srivastava</a:t>
            </a:r>
            <a:r>
              <a:rPr kumimoji="0" lang="en-IN" altLang="zh-CN" b="1" i="0" u="none" strike="noStrike" kern="1200" cap="none" spc="0" normalizeH="0" baseline="0" noProof="0" dirty="0" smtClean="0">
                <a:ln>
                  <a:noFill/>
                </a:ln>
                <a:solidFill>
                  <a:schemeClr val="bg1"/>
                </a:solidFill>
                <a:effectLst/>
                <a:uLnTx/>
                <a:uFillTx/>
                <a:latin typeface="Times New Roman" pitchFamily="18" charset="0"/>
                <a:ea typeface="+mj-ea"/>
                <a:cs typeface="Times New Roman" pitchFamily="18" charset="0"/>
              </a:rPr>
              <a:t>			</a:t>
            </a:r>
            <a:r>
              <a:rPr lang="en-IN" altLang="zh-CN" b="1" dirty="0">
                <a:solidFill>
                  <a:schemeClr val="bg1"/>
                </a:solidFill>
                <a:latin typeface="Times New Roman" pitchFamily="18" charset="0"/>
                <a:ea typeface="+mj-ea"/>
                <a:cs typeface="Times New Roman" pitchFamily="18" charset="0"/>
              </a:rPr>
              <a:t> </a:t>
            </a:r>
            <a:r>
              <a:rPr lang="en-IN" altLang="zh-CN" b="1" dirty="0" smtClean="0">
                <a:solidFill>
                  <a:schemeClr val="bg1"/>
                </a:solidFill>
                <a:latin typeface="Times New Roman" pitchFamily="18" charset="0"/>
                <a:ea typeface="+mj-ea"/>
                <a:cs typeface="Times New Roman" pitchFamily="18" charset="0"/>
              </a:rPr>
              <a:t>      </a:t>
            </a:r>
            <a:r>
              <a:rPr lang="en-US" altLang="zh-CN" b="1" dirty="0" smtClean="0">
                <a:solidFill>
                  <a:schemeClr val="bg1"/>
                </a:solidFill>
                <a:latin typeface="Times New Roman" pitchFamily="18" charset="0"/>
                <a:cs typeface="Times New Roman" pitchFamily="18" charset="0"/>
              </a:rPr>
              <a:t>Program Name: </a:t>
            </a:r>
            <a:r>
              <a:rPr lang="en-US" altLang="zh-CN" b="1" dirty="0" err="1" smtClean="0">
                <a:solidFill>
                  <a:schemeClr val="bg1"/>
                </a:solidFill>
                <a:latin typeface="Times New Roman" pitchFamily="18" charset="0"/>
                <a:cs typeface="Times New Roman" pitchFamily="18" charset="0"/>
              </a:rPr>
              <a:t>B.Tech</a:t>
            </a:r>
            <a:endParaRPr lang="zh-CN" altLang="en-US" b="1" dirty="0" smtClean="0">
              <a:solidFill>
                <a:schemeClr val="bg1"/>
              </a:solidFill>
              <a:latin typeface="Times New Roman" pitchFamily="18" charset="0"/>
              <a:cs typeface="Times New Roman" pitchFamily="18" charset="0"/>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mes New Roman" pitchFamily="18" charset="0"/>
              <a:ea typeface="+mj-ea"/>
              <a:cs typeface="Times New Roman" pitchFamily="18" charset="0"/>
            </a:endParaRPr>
          </a:p>
        </p:txBody>
      </p:sp>
      <p:sp>
        <p:nvSpPr>
          <p:cNvPr id="15"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smtClean="0">
                <a:solidFill>
                  <a:schemeClr val="bg1"/>
                </a:solidFill>
                <a:latin typeface="Times New Roman" pitchFamily="18" charset="0"/>
                <a:ea typeface="+mj-ea"/>
                <a:cs typeface="Times New Roman" pitchFamily="18" charset="0"/>
              </a:rPr>
              <a:t>School of Computing Science and Engineering</a:t>
            </a:r>
            <a:endParaRPr lang="en-US" altLang="zh-CN" sz="2800" b="1" dirty="0">
              <a:solidFill>
                <a:schemeClr val="bg1"/>
              </a:solidFill>
              <a:latin typeface="Times New Roman" pitchFamily="18" charset="0"/>
              <a:ea typeface="+mj-ea"/>
              <a:cs typeface="Times New Roman" pitchFamily="18" charset="0"/>
            </a:endParaRPr>
          </a:p>
          <a:p>
            <a:pPr lvl="0" algn="ctr">
              <a:lnSpc>
                <a:spcPct val="90000"/>
              </a:lnSpc>
              <a:spcBef>
                <a:spcPct val="0"/>
              </a:spcBef>
              <a:defRPr/>
            </a:pPr>
            <a:r>
              <a:rPr lang="en-US" altLang="zh-CN" b="1" dirty="0">
                <a:solidFill>
                  <a:schemeClr val="bg1"/>
                </a:solidFill>
                <a:latin typeface="Times New Roman" pitchFamily="18" charset="0"/>
                <a:ea typeface="+mj-ea"/>
                <a:cs typeface="Times New Roman" pitchFamily="18" charset="0"/>
              </a:rPr>
              <a:t/>
            </a:r>
            <a:br>
              <a:rPr lang="en-US" altLang="zh-CN" b="1" dirty="0">
                <a:solidFill>
                  <a:schemeClr val="bg1"/>
                </a:solidFill>
                <a:latin typeface="Times New Roman" pitchFamily="18" charset="0"/>
                <a:ea typeface="+mj-ea"/>
                <a:cs typeface="Times New Roman" pitchFamily="18" charset="0"/>
              </a:rPr>
            </a:br>
            <a:r>
              <a:rPr lang="en-US" altLang="zh-CN" b="1" dirty="0">
                <a:solidFill>
                  <a:schemeClr val="bg1"/>
                </a:solidFill>
                <a:latin typeface="Times New Roman" pitchFamily="18" charset="0"/>
                <a:ea typeface="+mj-ea"/>
                <a:cs typeface="Times New Roman" pitchFamily="18" charset="0"/>
              </a:rPr>
              <a:t> Course Code : BCSE3069		                                  Course Name: </a:t>
            </a:r>
            <a:r>
              <a:rPr lang="en-US" altLang="zh-CN" b="1" dirty="0" smtClean="0">
                <a:solidFill>
                  <a:schemeClr val="bg1"/>
                </a:solidFill>
                <a:latin typeface="Times New Roman" pitchFamily="18" charset="0"/>
                <a:ea typeface="+mj-ea"/>
                <a:cs typeface="Times New Roman" pitchFamily="18" charset="0"/>
              </a:rPr>
              <a:t>Computer Graphics</a:t>
            </a:r>
            <a:endParaRPr kumimoji="0" lang="zh-CN" altLang="en-US" b="1" i="0" u="none" strike="noStrike" kern="1200" cap="none" spc="0" normalizeH="0" baseline="0" noProof="0" dirty="0">
              <a:ln>
                <a:noFill/>
              </a:ln>
              <a:solidFill>
                <a:schemeClr val="bg1"/>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2201886587"/>
      </p:ext>
    </p:extLst>
  </p:cSld>
  <p:clrMapOvr>
    <a:masterClrMapping/>
  </p:clrMapOvr>
  <p:transition advTm="2418"/>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idx="4294967295"/>
          </p:nvPr>
        </p:nvSpPr>
        <p:spPr>
          <a:xfrm>
            <a:off x="711200" y="2514600"/>
            <a:ext cx="10972800" cy="1371600"/>
          </a:xfrm>
        </p:spPr>
        <p:txBody>
          <a:bodyPr anchor="ctr"/>
          <a:lstStyle/>
          <a:p>
            <a:pPr algn="ctr" eaLnBrk="1" hangingPunct="1"/>
            <a:r>
              <a:rPr lang="en-US" smtClean="0"/>
              <a:t>Properties of phosphor</a:t>
            </a:r>
          </a:p>
        </p:txBody>
      </p:sp>
    </p:spTree>
    <p:extLst>
      <p:ext uri="{BB962C8B-B14F-4D97-AF65-F5344CB8AC3E}">
        <p14:creationId xmlns:p14="http://schemas.microsoft.com/office/powerpoint/2010/main" val="271008381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idx="4294967295"/>
          </p:nvPr>
        </p:nvSpPr>
        <p:spPr>
          <a:xfrm>
            <a:off x="609600" y="304800"/>
            <a:ext cx="9956800" cy="1143000"/>
          </a:xfrm>
        </p:spPr>
        <p:txBody>
          <a:bodyPr anchor="ctr"/>
          <a:lstStyle/>
          <a:p>
            <a:pPr algn="ctr" eaLnBrk="1" hangingPunct="1"/>
            <a:r>
              <a:rPr lang="en-US" smtClean="0"/>
              <a:t>Properties of phosphor</a:t>
            </a:r>
            <a:endParaRPr lang="en-IN" smtClean="0"/>
          </a:p>
        </p:txBody>
      </p:sp>
      <p:sp>
        <p:nvSpPr>
          <p:cNvPr id="3075" name="Rectangle 3"/>
          <p:cNvSpPr>
            <a:spLocks noGrp="1" noChangeArrowheads="1"/>
          </p:cNvSpPr>
          <p:nvPr>
            <p:ph type="body" idx="4294967295"/>
          </p:nvPr>
        </p:nvSpPr>
        <p:spPr>
          <a:xfrm>
            <a:off x="609600" y="1447800"/>
            <a:ext cx="10464800" cy="4495800"/>
          </a:xfrm>
        </p:spPr>
        <p:txBody>
          <a:bodyPr/>
          <a:lstStyle/>
          <a:p>
            <a:pPr algn="just" eaLnBrk="1" hangingPunct="1">
              <a:lnSpc>
                <a:spcPct val="80000"/>
              </a:lnSpc>
              <a:buFont typeface="Wingdings" pitchFamily="2" charset="2"/>
              <a:buChar char="¦"/>
            </a:pPr>
            <a:endParaRPr lang="en-US" sz="2400" smtClean="0"/>
          </a:p>
          <a:p>
            <a:pPr algn="just" eaLnBrk="1" hangingPunct="1">
              <a:lnSpc>
                <a:spcPct val="80000"/>
              </a:lnSpc>
              <a:buFont typeface="Wingdings" pitchFamily="2" charset="2"/>
              <a:buChar char="¦"/>
            </a:pPr>
            <a:r>
              <a:rPr lang="en-US" sz="2400" u="sng" smtClean="0"/>
              <a:t>Persistence:-</a:t>
            </a:r>
            <a:r>
              <a:rPr lang="en-US" sz="2400" smtClean="0"/>
              <a:t>it is defined as time taken for brightness to drop to 1/10</a:t>
            </a:r>
            <a:r>
              <a:rPr lang="en-US" sz="2400" baseline="30000" smtClean="0"/>
              <a:t>th</a:t>
            </a:r>
            <a:r>
              <a:rPr lang="en-US" sz="2400" smtClean="0"/>
              <a:t> of its initial value that means how long they continue to emit light.</a:t>
            </a:r>
          </a:p>
          <a:p>
            <a:pPr algn="just" eaLnBrk="1" hangingPunct="1">
              <a:lnSpc>
                <a:spcPct val="80000"/>
              </a:lnSpc>
              <a:buFont typeface="Wingdings" pitchFamily="2" charset="2"/>
              <a:buChar char="¦"/>
            </a:pPr>
            <a:r>
              <a:rPr lang="en-US" sz="2400" smtClean="0"/>
              <a:t>Or, It is defined as the time from the removal of  excitation to the moment when phosphorescence has decayed to 10 % of the initial light output.</a:t>
            </a:r>
          </a:p>
          <a:p>
            <a:pPr algn="just" eaLnBrk="1" hangingPunct="1">
              <a:lnSpc>
                <a:spcPct val="80000"/>
              </a:lnSpc>
              <a:buFont typeface="Wingdings" pitchFamily="2" charset="2"/>
              <a:buChar char="¦"/>
            </a:pPr>
            <a:r>
              <a:rPr lang="en-US" sz="2400" smtClean="0"/>
              <a:t>E.g. most phosphors used in graphics equipment it is usually 10 to 60 microseconds.</a:t>
            </a:r>
          </a:p>
          <a:p>
            <a:pPr lvl="1" algn="just" eaLnBrk="1" hangingPunct="1">
              <a:lnSpc>
                <a:spcPct val="80000"/>
              </a:lnSpc>
              <a:buFont typeface="Wingdings" pitchFamily="2" charset="2"/>
              <a:buChar char="¦"/>
            </a:pPr>
            <a:r>
              <a:rPr lang="en-US" sz="2400" smtClean="0"/>
              <a:t>A phosphor with low persistence is useful for animation.</a:t>
            </a:r>
          </a:p>
          <a:p>
            <a:pPr lvl="1" algn="just" eaLnBrk="1" hangingPunct="1">
              <a:lnSpc>
                <a:spcPct val="80000"/>
              </a:lnSpc>
              <a:buFont typeface="Wingdings" pitchFamily="2" charset="2"/>
              <a:buChar char="¦"/>
            </a:pPr>
            <a:r>
              <a:rPr lang="en-US" sz="2400" smtClean="0"/>
              <a:t>A phosphor with high persistence is useful for displaying highly complex, static pictures</a:t>
            </a:r>
          </a:p>
        </p:txBody>
      </p:sp>
    </p:spTree>
    <p:extLst>
      <p:ext uri="{BB962C8B-B14F-4D97-AF65-F5344CB8AC3E}">
        <p14:creationId xmlns:p14="http://schemas.microsoft.com/office/powerpoint/2010/main" val="41896524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box(in)">
                                      <p:cBhvr>
                                        <p:cTn id="7" dur="500"/>
                                        <p:tgtEl>
                                          <p:spTgt spid="30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3075">
                                            <p:txEl>
                                              <p:pRg st="1" end="1"/>
                                            </p:txEl>
                                          </p:spTgt>
                                        </p:tgtEl>
                                        <p:attrNameLst>
                                          <p:attrName>style.visibility</p:attrName>
                                        </p:attrNameLst>
                                      </p:cBhvr>
                                      <p:to>
                                        <p:strVal val="visible"/>
                                      </p:to>
                                    </p:set>
                                    <p:animEffect transition="in" filter="diamond(in)">
                                      <p:cBhvr>
                                        <p:cTn id="12" dur="2000"/>
                                        <p:tgtEl>
                                          <p:spTgt spid="307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3075">
                                            <p:txEl>
                                              <p:pRg st="2" end="2"/>
                                            </p:txEl>
                                          </p:spTgt>
                                        </p:tgtEl>
                                        <p:attrNameLst>
                                          <p:attrName>style.visibility</p:attrName>
                                        </p:attrNameLst>
                                      </p:cBhvr>
                                      <p:to>
                                        <p:strVal val="visible"/>
                                      </p:to>
                                    </p:set>
                                    <p:animEffect transition="in" filter="diamond(in)">
                                      <p:cBhvr>
                                        <p:cTn id="17" dur="2000"/>
                                        <p:tgtEl>
                                          <p:spTgt spid="307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nodeType="clickEffect">
                                  <p:stCondLst>
                                    <p:cond delay="0"/>
                                  </p:stCondLst>
                                  <p:childTnLst>
                                    <p:set>
                                      <p:cBhvr>
                                        <p:cTn id="21" dur="1" fill="hold">
                                          <p:stCondLst>
                                            <p:cond delay="0"/>
                                          </p:stCondLst>
                                        </p:cTn>
                                        <p:tgtEl>
                                          <p:spTgt spid="3075">
                                            <p:txEl>
                                              <p:pRg st="3" end="3"/>
                                            </p:txEl>
                                          </p:spTgt>
                                        </p:tgtEl>
                                        <p:attrNameLst>
                                          <p:attrName>style.visibility</p:attrName>
                                        </p:attrNameLst>
                                      </p:cBhvr>
                                      <p:to>
                                        <p:strVal val="visible"/>
                                      </p:to>
                                    </p:set>
                                    <p:animEffect transition="in" filter="diamond(in)">
                                      <p:cBhvr>
                                        <p:cTn id="22" dur="2000"/>
                                        <p:tgtEl>
                                          <p:spTgt spid="307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8" presetClass="entr" presetSubtype="16" fill="hold" nodeType="clickEffect">
                                  <p:stCondLst>
                                    <p:cond delay="0"/>
                                  </p:stCondLst>
                                  <p:childTnLst>
                                    <p:set>
                                      <p:cBhvr>
                                        <p:cTn id="26" dur="1" fill="hold">
                                          <p:stCondLst>
                                            <p:cond delay="0"/>
                                          </p:stCondLst>
                                        </p:cTn>
                                        <p:tgtEl>
                                          <p:spTgt spid="3075">
                                            <p:txEl>
                                              <p:pRg st="4" end="4"/>
                                            </p:txEl>
                                          </p:spTgt>
                                        </p:tgtEl>
                                        <p:attrNameLst>
                                          <p:attrName>style.visibility</p:attrName>
                                        </p:attrNameLst>
                                      </p:cBhvr>
                                      <p:to>
                                        <p:strVal val="visible"/>
                                      </p:to>
                                    </p:set>
                                    <p:animEffect transition="in" filter="diamond(in)">
                                      <p:cBhvr>
                                        <p:cTn id="27" dur="2000"/>
                                        <p:tgtEl>
                                          <p:spTgt spid="3075">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8" presetClass="entr" presetSubtype="16" fill="hold" nodeType="clickEffect">
                                  <p:stCondLst>
                                    <p:cond delay="0"/>
                                  </p:stCondLst>
                                  <p:childTnLst>
                                    <p:set>
                                      <p:cBhvr>
                                        <p:cTn id="31" dur="1" fill="hold">
                                          <p:stCondLst>
                                            <p:cond delay="0"/>
                                          </p:stCondLst>
                                        </p:cTn>
                                        <p:tgtEl>
                                          <p:spTgt spid="3075">
                                            <p:txEl>
                                              <p:pRg st="5" end="5"/>
                                            </p:txEl>
                                          </p:spTgt>
                                        </p:tgtEl>
                                        <p:attrNameLst>
                                          <p:attrName>style.visibility</p:attrName>
                                        </p:attrNameLst>
                                      </p:cBhvr>
                                      <p:to>
                                        <p:strVal val="visible"/>
                                      </p:to>
                                    </p:set>
                                    <p:animEffect transition="in" filter="diamond(in)">
                                      <p:cBhvr>
                                        <p:cTn id="32" dur="2000"/>
                                        <p:tgtEl>
                                          <p:spTgt spid="307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609600" y="304800"/>
            <a:ext cx="9956800" cy="1143000"/>
          </a:xfrm>
        </p:spPr>
        <p:txBody>
          <a:bodyPr/>
          <a:lstStyle/>
          <a:p>
            <a:pPr algn="ctr" eaLnBrk="1" hangingPunct="1"/>
            <a:r>
              <a:rPr lang="en-US" smtClean="0"/>
              <a:t>Properties of phosphor</a:t>
            </a:r>
          </a:p>
        </p:txBody>
      </p:sp>
      <p:sp>
        <p:nvSpPr>
          <p:cNvPr id="57347" name="Rectangle 3"/>
          <p:cNvSpPr>
            <a:spLocks noGrp="1" noChangeArrowheads="1"/>
          </p:cNvSpPr>
          <p:nvPr>
            <p:ph type="body" idx="1"/>
          </p:nvPr>
        </p:nvSpPr>
        <p:spPr>
          <a:xfrm>
            <a:off x="609600" y="1600201"/>
            <a:ext cx="10668000" cy="4525963"/>
          </a:xfrm>
        </p:spPr>
        <p:txBody>
          <a:bodyPr/>
          <a:lstStyle/>
          <a:p>
            <a:pPr algn="just" eaLnBrk="1" hangingPunct="1">
              <a:lnSpc>
                <a:spcPct val="80000"/>
              </a:lnSpc>
              <a:buFont typeface="Wingdings" pitchFamily="2" charset="2"/>
              <a:buChar char="¦"/>
            </a:pPr>
            <a:r>
              <a:rPr lang="en-US" sz="2800" u="sng" smtClean="0"/>
              <a:t>Color</a:t>
            </a:r>
            <a:r>
              <a:rPr lang="en-US" sz="2800" smtClean="0"/>
              <a:t>:-phosphors are generally available in blue, green &amp; white colors.</a:t>
            </a:r>
          </a:p>
          <a:p>
            <a:pPr algn="just" eaLnBrk="1" hangingPunct="1">
              <a:lnSpc>
                <a:spcPct val="80000"/>
              </a:lnSpc>
              <a:buFont typeface="Wingdings" pitchFamily="2" charset="2"/>
              <a:buChar char="¦"/>
            </a:pPr>
            <a:r>
              <a:rPr lang="en-US" sz="2800" u="sng" smtClean="0"/>
              <a:t>Grain size</a:t>
            </a:r>
            <a:r>
              <a:rPr lang="en-US" sz="2800" smtClean="0"/>
              <a:t>:-grain size is the size of pixels </a:t>
            </a:r>
          </a:p>
          <a:p>
            <a:pPr lvl="1" algn="just" eaLnBrk="1" hangingPunct="1">
              <a:lnSpc>
                <a:spcPct val="80000"/>
              </a:lnSpc>
              <a:buFont typeface="Wingdings" pitchFamily="2" charset="2"/>
              <a:buChar char="¦"/>
            </a:pPr>
            <a:r>
              <a:rPr lang="en-US" sz="2800" smtClean="0"/>
              <a:t>e.g. if grain size is small pixel will be more. To produce higher resolution grain size must be small.</a:t>
            </a:r>
            <a:endParaRPr lang="en-US" sz="2500" u="sng" smtClean="0"/>
          </a:p>
          <a:p>
            <a:pPr algn="just" eaLnBrk="1" hangingPunct="1">
              <a:lnSpc>
                <a:spcPct val="80000"/>
              </a:lnSpc>
              <a:buFont typeface="Wingdings" pitchFamily="2" charset="2"/>
              <a:buChar char="¦"/>
            </a:pPr>
            <a:r>
              <a:rPr lang="en-US" sz="2800" u="sng" smtClean="0"/>
              <a:t>Efficiency</a:t>
            </a:r>
            <a:r>
              <a:rPr lang="en-US" sz="2800" smtClean="0"/>
              <a:t>:-it is defined as the amount of electrical energy converted into light energy in which some energy is lost as heat.</a:t>
            </a:r>
          </a:p>
          <a:p>
            <a:pPr algn="just" eaLnBrk="1" hangingPunct="1">
              <a:lnSpc>
                <a:spcPct val="80000"/>
              </a:lnSpc>
              <a:buFont typeface="Wingdings" pitchFamily="2" charset="2"/>
              <a:buChar char="¦"/>
            </a:pPr>
            <a:r>
              <a:rPr lang="en-US" sz="2800" u="sng" smtClean="0"/>
              <a:t>Resistance</a:t>
            </a:r>
            <a:r>
              <a:rPr lang="en-US" sz="2800" smtClean="0"/>
              <a:t>:- To burning under long excitation is an important property of phosphor </a:t>
            </a:r>
            <a:endParaRPr lang="en-IN" sz="2800" i="1" smtClean="0"/>
          </a:p>
          <a:p>
            <a:pPr eaLnBrk="1" hangingPunct="1">
              <a:lnSpc>
                <a:spcPct val="80000"/>
              </a:lnSpc>
              <a:buFont typeface="Wingdings" pitchFamily="2" charset="2"/>
              <a:buChar char="¦"/>
            </a:pPr>
            <a:endParaRPr lang="en-US" sz="2600" smtClean="0"/>
          </a:p>
        </p:txBody>
      </p:sp>
    </p:spTree>
    <p:extLst>
      <p:ext uri="{BB962C8B-B14F-4D97-AF65-F5344CB8AC3E}">
        <p14:creationId xmlns:p14="http://schemas.microsoft.com/office/powerpoint/2010/main" val="112688666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endParaRPr lang="en-IN" smtClean="0"/>
          </a:p>
        </p:txBody>
      </p:sp>
      <p:sp>
        <p:nvSpPr>
          <p:cNvPr id="58371" name="Rectangle 3"/>
          <p:cNvSpPr>
            <a:spLocks noGrp="1" noChangeArrowheads="1"/>
          </p:cNvSpPr>
          <p:nvPr>
            <p:ph type="body" idx="1"/>
          </p:nvPr>
        </p:nvSpPr>
        <p:spPr/>
        <p:txBody>
          <a:bodyPr/>
          <a:lstStyle/>
          <a:p>
            <a:pPr algn="just" eaLnBrk="1" hangingPunct="1"/>
            <a:r>
              <a:rPr lang="en-US" b="1" u="sng" smtClean="0"/>
              <a:t>Note:</a:t>
            </a:r>
            <a:r>
              <a:rPr lang="en-US" smtClean="0"/>
              <a:t> Any given phosphor has several different quantum levels to which electrons can be excited, each corresponding to a color associated with the return to an unexcited state.</a:t>
            </a:r>
          </a:p>
          <a:p>
            <a:pPr algn="just" eaLnBrk="1" hangingPunct="1"/>
            <a:r>
              <a:rPr lang="en-US" smtClean="0"/>
              <a:t>Further , electrons on some levels are less stable and return to unexcited state more rapidly than others.</a:t>
            </a:r>
          </a:p>
        </p:txBody>
      </p:sp>
    </p:spTree>
    <p:extLst>
      <p:ext uri="{BB962C8B-B14F-4D97-AF65-F5344CB8AC3E}">
        <p14:creationId xmlns:p14="http://schemas.microsoft.com/office/powerpoint/2010/main" val="221623904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Box 3"/>
          <p:cNvSpPr txBox="1">
            <a:spLocks noChangeArrowheads="1"/>
          </p:cNvSpPr>
          <p:nvPr/>
        </p:nvSpPr>
        <p:spPr bwMode="auto">
          <a:xfrm>
            <a:off x="406400" y="533400"/>
            <a:ext cx="11379200"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4400">
                <a:solidFill>
                  <a:schemeClr val="tx2"/>
                </a:solidFill>
              </a:rPr>
              <a:t>PHOSPHORENCE</a:t>
            </a:r>
          </a:p>
          <a:p>
            <a:pPr algn="just" eaLnBrk="1" hangingPunct="1">
              <a:buClr>
                <a:schemeClr val="tx2"/>
              </a:buClr>
              <a:buFont typeface="Wingdings" pitchFamily="2" charset="2"/>
              <a:buChar char="¦"/>
            </a:pPr>
            <a:endParaRPr lang="en-US" sz="4400">
              <a:solidFill>
                <a:srgbClr val="FFC000"/>
              </a:solidFill>
            </a:endParaRPr>
          </a:p>
          <a:p>
            <a:pPr algn="just" eaLnBrk="1" hangingPunct="1">
              <a:buClr>
                <a:schemeClr val="tx2"/>
              </a:buClr>
              <a:buFont typeface="Wingdings" pitchFamily="2" charset="2"/>
              <a:buChar char="¦"/>
            </a:pPr>
            <a:r>
              <a:rPr lang="en-US" sz="2800"/>
              <a:t>Phosphorescence is the light given off by the return of relatively more stable(</a:t>
            </a:r>
            <a:r>
              <a:rPr lang="en-US" sz="1600"/>
              <a:t>elements that have full outer shell</a:t>
            </a:r>
            <a:r>
              <a:rPr lang="en-US" sz="2800"/>
              <a:t>) excited electrons to their unexcited state once the electron beam excitation is removed.</a:t>
            </a:r>
          </a:p>
          <a:p>
            <a:pPr algn="just" eaLnBrk="1" hangingPunct="1">
              <a:buClr>
                <a:schemeClr val="tx2"/>
              </a:buClr>
              <a:buFont typeface="Wingdings" pitchFamily="2" charset="2"/>
              <a:buChar char="¦"/>
            </a:pPr>
            <a:r>
              <a:rPr lang="en-US" sz="2800"/>
              <a:t>With typical phosphors, most of the light  emitted is phosphorescence.</a:t>
            </a:r>
          </a:p>
          <a:p>
            <a:pPr algn="just" eaLnBrk="1" hangingPunct="1">
              <a:buClr>
                <a:schemeClr val="tx2"/>
              </a:buClr>
              <a:buFont typeface="Wingdings" pitchFamily="2" charset="2"/>
              <a:buChar char="¦"/>
            </a:pPr>
            <a:r>
              <a:rPr lang="en-US" sz="2800"/>
              <a:t>It is a specific type of photoluminescence related to fluorescence.</a:t>
            </a:r>
          </a:p>
          <a:p>
            <a:pPr algn="just" eaLnBrk="1" hangingPunct="1">
              <a:buClr>
                <a:schemeClr val="tx2"/>
              </a:buClr>
              <a:buFont typeface="Wingdings" pitchFamily="2" charset="2"/>
              <a:buChar char="¦"/>
            </a:pPr>
            <a:r>
              <a:rPr lang="en-US" sz="2800"/>
              <a:t>A phosphorescent material does not immediately re-emit the radiation it absorbs</a:t>
            </a:r>
            <a:r>
              <a:rPr lang="en-US"/>
              <a:t>.</a:t>
            </a:r>
          </a:p>
        </p:txBody>
      </p:sp>
    </p:spTree>
    <p:extLst>
      <p:ext uri="{BB962C8B-B14F-4D97-AF65-F5344CB8AC3E}">
        <p14:creationId xmlns:p14="http://schemas.microsoft.com/office/powerpoint/2010/main" val="385160166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Box 1"/>
          <p:cNvSpPr txBox="1">
            <a:spLocks noChangeArrowheads="1"/>
          </p:cNvSpPr>
          <p:nvPr/>
        </p:nvSpPr>
        <p:spPr bwMode="auto">
          <a:xfrm>
            <a:off x="406400" y="179389"/>
            <a:ext cx="11277600" cy="520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4800">
                <a:solidFill>
                  <a:schemeClr val="tx2"/>
                </a:solidFill>
              </a:rPr>
              <a:t>FLUORESCENCE</a:t>
            </a:r>
          </a:p>
          <a:p>
            <a:pPr algn="just" eaLnBrk="1" hangingPunct="1"/>
            <a:endParaRPr lang="en-US" sz="2800"/>
          </a:p>
          <a:p>
            <a:pPr algn="just" eaLnBrk="1" hangingPunct="1">
              <a:buClr>
                <a:schemeClr val="tx2"/>
              </a:buClr>
              <a:buFont typeface="Wingdings" pitchFamily="2" charset="2"/>
              <a:buChar char="¦"/>
            </a:pPr>
            <a:r>
              <a:rPr lang="en-US" sz="2800"/>
              <a:t>A phosphor’s fluorescence is the light emitted as these very unstable electrons lose their excess energy while the phosphor is being struck by electrons.</a:t>
            </a:r>
          </a:p>
          <a:p>
            <a:pPr algn="just" eaLnBrk="1" hangingPunct="1">
              <a:buClr>
                <a:schemeClr val="tx2"/>
              </a:buClr>
              <a:buFont typeface="Wingdings" pitchFamily="2" charset="2"/>
              <a:buChar char="¦"/>
            </a:pPr>
            <a:endParaRPr lang="en-US" sz="2800"/>
          </a:p>
          <a:p>
            <a:pPr algn="just" eaLnBrk="1" hangingPunct="1">
              <a:buClr>
                <a:schemeClr val="tx2"/>
              </a:buClr>
              <a:buFont typeface="Wingdings" pitchFamily="2" charset="2"/>
              <a:buChar char="¦"/>
            </a:pPr>
            <a:r>
              <a:rPr lang="en-US" sz="2800"/>
              <a:t>Fluorescence occurs where the energy is supplied by electromagnetic radiation, usually ultraviolet light. The energy kicks an electron of an atom from a lower energy state into an “excited” higher energy state, then the electron releases energy in the form of light when it falls back to a lower energy state</a:t>
            </a:r>
            <a:r>
              <a:rPr lang="en-US" sz="3200"/>
              <a:t>.</a:t>
            </a:r>
          </a:p>
        </p:txBody>
      </p:sp>
    </p:spTree>
    <p:extLst>
      <p:ext uri="{BB962C8B-B14F-4D97-AF65-F5344CB8AC3E}">
        <p14:creationId xmlns:p14="http://schemas.microsoft.com/office/powerpoint/2010/main" val="48288911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smtClean="0"/>
              <a:t>Refresh Rate </a:t>
            </a:r>
          </a:p>
        </p:txBody>
      </p:sp>
      <p:sp>
        <p:nvSpPr>
          <p:cNvPr id="61443" name="Rectangle 3"/>
          <p:cNvSpPr>
            <a:spLocks noGrp="1" noChangeArrowheads="1"/>
          </p:cNvSpPr>
          <p:nvPr>
            <p:ph type="body" idx="1"/>
          </p:nvPr>
        </p:nvSpPr>
        <p:spPr/>
        <p:txBody>
          <a:bodyPr/>
          <a:lstStyle/>
          <a:p>
            <a:pPr algn="just" eaLnBrk="1" hangingPunct="1"/>
            <a:r>
              <a:rPr lang="en-US" sz="2600" smtClean="0"/>
              <a:t>Refresh rate of a CRT  is the number of times per second the image is redrawn.</a:t>
            </a:r>
          </a:p>
          <a:p>
            <a:pPr algn="just" eaLnBrk="1" hangingPunct="1"/>
            <a:r>
              <a:rPr lang="en-US" sz="2600" smtClean="0"/>
              <a:t>It is typically 60 per second for raster displays.</a:t>
            </a:r>
          </a:p>
          <a:p>
            <a:pPr algn="just" eaLnBrk="1" hangingPunct="1"/>
            <a:r>
              <a:rPr lang="en-US" sz="2400" smtClean="0"/>
              <a:t>Refresh rate to avoid flickering – 60 Hz.</a:t>
            </a:r>
          </a:p>
          <a:p>
            <a:pPr algn="just" eaLnBrk="1" hangingPunct="1"/>
            <a:r>
              <a:rPr lang="en-US" sz="2400" smtClean="0"/>
              <a:t>A flicker free picture appears constant or steady to the viewer.</a:t>
            </a:r>
          </a:p>
          <a:p>
            <a:pPr algn="just" eaLnBrk="1" hangingPunct="1"/>
            <a:r>
              <a:rPr lang="en-US" sz="2400" smtClean="0"/>
              <a:t>Reducing the refresh rate increases flicker</a:t>
            </a:r>
            <a:endParaRPr lang="en-US" sz="2600" smtClean="0"/>
          </a:p>
          <a:p>
            <a:pPr algn="just" eaLnBrk="1" hangingPunct="1"/>
            <a:r>
              <a:rPr lang="en-US" sz="2600" smtClean="0"/>
              <a:t>As the refresh rate decreases, flicker develops because the eye can no longer integrate the individual light impulses coming from a pixel.</a:t>
            </a:r>
          </a:p>
          <a:p>
            <a:pPr algn="just" eaLnBrk="1" hangingPunct="1"/>
            <a:endParaRPr lang="en-US" sz="2600" smtClean="0"/>
          </a:p>
        </p:txBody>
      </p:sp>
    </p:spTree>
    <p:extLst>
      <p:ext uri="{BB962C8B-B14F-4D97-AF65-F5344CB8AC3E}">
        <p14:creationId xmlns:p14="http://schemas.microsoft.com/office/powerpoint/2010/main" val="270255107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US" smtClean="0"/>
              <a:t>Critical Fusion Frequency</a:t>
            </a:r>
          </a:p>
        </p:txBody>
      </p:sp>
      <p:sp>
        <p:nvSpPr>
          <p:cNvPr id="62467" name="Rectangle 3"/>
          <p:cNvSpPr>
            <a:spLocks noGrp="1" noChangeArrowheads="1"/>
          </p:cNvSpPr>
          <p:nvPr>
            <p:ph type="body" idx="1"/>
          </p:nvPr>
        </p:nvSpPr>
        <p:spPr/>
        <p:txBody>
          <a:bodyPr/>
          <a:lstStyle/>
          <a:p>
            <a:pPr eaLnBrk="1" hangingPunct="1"/>
            <a:r>
              <a:rPr lang="en-US" smtClean="0"/>
              <a:t>The refresh rate above which a picture stops flickering and fuses into a steady image is called Critical Fusion Frequency (CFF).</a:t>
            </a:r>
          </a:p>
          <a:p>
            <a:pPr eaLnBrk="1" hangingPunct="1"/>
            <a:r>
              <a:rPr lang="en-US" smtClean="0"/>
              <a:t>Very high intensity images requires refresh rate of 80 to 90 Hz.</a:t>
            </a:r>
          </a:p>
        </p:txBody>
      </p:sp>
    </p:spTree>
    <p:extLst>
      <p:ext uri="{BB962C8B-B14F-4D97-AF65-F5344CB8AC3E}">
        <p14:creationId xmlns:p14="http://schemas.microsoft.com/office/powerpoint/2010/main" val="18480125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GB" dirty="0" smtClean="0"/>
              <a:t>   </a:t>
            </a:r>
            <a:endParaRPr lang="en-IN" dirty="0" smtClean="0"/>
          </a:p>
        </p:txBody>
      </p:sp>
      <p:sp>
        <p:nvSpPr>
          <p:cNvPr id="63491" name="Rectangle 3"/>
          <p:cNvSpPr>
            <a:spLocks noGrp="1" noChangeArrowheads="1"/>
          </p:cNvSpPr>
          <p:nvPr>
            <p:ph type="body" idx="1"/>
          </p:nvPr>
        </p:nvSpPr>
        <p:spPr/>
        <p:txBody>
          <a:bodyPr/>
          <a:lstStyle/>
          <a:p>
            <a:pPr algn="just" eaLnBrk="1" hangingPunct="1"/>
            <a:r>
              <a:rPr lang="en-US" smtClean="0"/>
              <a:t>Note: Refresh rate of raster scan display is usually at least 60 frames per second and is independent of picture complexity </a:t>
            </a:r>
          </a:p>
          <a:p>
            <a:pPr algn="just" eaLnBrk="1" hangingPunct="1"/>
            <a:r>
              <a:rPr lang="en-US" smtClean="0"/>
              <a:t>Refresh rate of vector systems depends directly on the picture complexity (no. of lines ,points and characters)</a:t>
            </a:r>
          </a:p>
          <a:p>
            <a:pPr algn="just" eaLnBrk="1" hangingPunct="1"/>
            <a:r>
              <a:rPr lang="en-US" smtClean="0"/>
              <a:t>Greater the complexity, longer the time taken by a single refresh cycle and lower the refresh rate.</a:t>
            </a:r>
          </a:p>
          <a:p>
            <a:pPr algn="just" eaLnBrk="1" hangingPunct="1"/>
            <a:endParaRPr lang="en-US" smtClean="0"/>
          </a:p>
        </p:txBody>
      </p:sp>
    </p:spTree>
    <p:extLst>
      <p:ext uri="{BB962C8B-B14F-4D97-AF65-F5344CB8AC3E}">
        <p14:creationId xmlns:p14="http://schemas.microsoft.com/office/powerpoint/2010/main" val="42446451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6"/>
          <p:cNvSpPr>
            <a:spLocks noGrp="1" noChangeArrowheads="1"/>
          </p:cNvSpPr>
          <p:nvPr>
            <p:ph type="title"/>
          </p:nvPr>
        </p:nvSpPr>
        <p:spPr/>
        <p:txBody>
          <a:bodyPr/>
          <a:lstStyle/>
          <a:p>
            <a:pPr eaLnBrk="1" hangingPunct="1"/>
            <a:r>
              <a:rPr lang="en-GB" dirty="0" smtClean="0"/>
              <a:t>   </a:t>
            </a:r>
            <a:endParaRPr lang="en-IN" dirty="0" smtClean="0"/>
          </a:p>
        </p:txBody>
      </p:sp>
      <p:pic>
        <p:nvPicPr>
          <p:cNvPr id="64515" name="Picture 19"/>
          <p:cNvPicPr>
            <a:picLocks noChangeAspect="1" noChangeArrowheads="1"/>
          </p:cNvPicPr>
          <p:nvPr/>
        </p:nvPicPr>
        <p:blipFill>
          <a:blip r:embed="rId2">
            <a:extLst>
              <a:ext uri="{28A0092B-C50C-407E-A947-70E740481C1C}">
                <a14:useLocalDpi xmlns:a14="http://schemas.microsoft.com/office/drawing/2010/main" val="0"/>
              </a:ext>
            </a:extLst>
          </a:blip>
          <a:srcRect b="59428"/>
          <a:stretch>
            <a:fillRect/>
          </a:stretch>
        </p:blipFill>
        <p:spPr bwMode="auto">
          <a:xfrm>
            <a:off x="711200" y="838200"/>
            <a:ext cx="9956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6" name="Text Box 21"/>
          <p:cNvSpPr txBox="1">
            <a:spLocks noChangeArrowheads="1"/>
          </p:cNvSpPr>
          <p:nvPr/>
        </p:nvSpPr>
        <p:spPr bwMode="auto">
          <a:xfrm>
            <a:off x="5765800" y="5957888"/>
            <a:ext cx="118494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b="1"/>
              <a:t>Collector</a:t>
            </a:r>
          </a:p>
        </p:txBody>
      </p:sp>
      <p:sp>
        <p:nvSpPr>
          <p:cNvPr id="64517" name="Line 22"/>
          <p:cNvSpPr>
            <a:spLocks noChangeShapeType="1"/>
          </p:cNvSpPr>
          <p:nvPr/>
        </p:nvSpPr>
        <p:spPr bwMode="auto">
          <a:xfrm flipV="1">
            <a:off x="5994400" y="4891088"/>
            <a:ext cx="1524000" cy="1066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4518" name="Line 23"/>
          <p:cNvSpPr>
            <a:spLocks noChangeShapeType="1"/>
          </p:cNvSpPr>
          <p:nvPr/>
        </p:nvSpPr>
        <p:spPr bwMode="auto">
          <a:xfrm flipH="1" flipV="1">
            <a:off x="7924800" y="4662488"/>
            <a:ext cx="7112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4519" name="Line 24"/>
          <p:cNvSpPr>
            <a:spLocks noChangeShapeType="1"/>
          </p:cNvSpPr>
          <p:nvPr/>
        </p:nvSpPr>
        <p:spPr bwMode="auto">
          <a:xfrm flipH="1">
            <a:off x="4978400" y="2071688"/>
            <a:ext cx="1016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4520" name="Line 25"/>
          <p:cNvSpPr>
            <a:spLocks noChangeShapeType="1"/>
          </p:cNvSpPr>
          <p:nvPr/>
        </p:nvSpPr>
        <p:spPr bwMode="auto">
          <a:xfrm>
            <a:off x="2743200" y="2909888"/>
            <a:ext cx="3048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4521" name="Line 26"/>
          <p:cNvSpPr>
            <a:spLocks noChangeShapeType="1"/>
          </p:cNvSpPr>
          <p:nvPr/>
        </p:nvSpPr>
        <p:spPr bwMode="auto">
          <a:xfrm flipV="1">
            <a:off x="2844800" y="4281488"/>
            <a:ext cx="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4522" name="Line 27"/>
          <p:cNvSpPr>
            <a:spLocks noChangeShapeType="1"/>
          </p:cNvSpPr>
          <p:nvPr/>
        </p:nvSpPr>
        <p:spPr bwMode="auto">
          <a:xfrm flipV="1">
            <a:off x="4267200" y="3671888"/>
            <a:ext cx="1320800" cy="1066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4523" name="Text Box 29"/>
          <p:cNvSpPr txBox="1">
            <a:spLocks noChangeArrowheads="1"/>
          </p:cNvSpPr>
          <p:nvPr/>
        </p:nvSpPr>
        <p:spPr bwMode="auto">
          <a:xfrm>
            <a:off x="4961467" y="441326"/>
            <a:ext cx="155042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4000" b="1"/>
              <a:t>DVST</a:t>
            </a:r>
          </a:p>
        </p:txBody>
      </p:sp>
    </p:spTree>
    <p:extLst>
      <p:ext uri="{BB962C8B-B14F-4D97-AF65-F5344CB8AC3E}">
        <p14:creationId xmlns:p14="http://schemas.microsoft.com/office/powerpoint/2010/main" val="27998125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latin typeface="Times New Roman" pitchFamily="18" charset="0"/>
              <a:ea typeface="Arimo" charset="0"/>
              <a:cs typeface="Times New Roman" pitchFamily="18" charset="0"/>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US" altLang="zh-CN" b="1" i="0" u="none" strike="noStrike" kern="1200" cap="none" spc="0" normalizeH="0" baseline="0" noProof="0" dirty="0" smtClean="0">
                <a:ln>
                  <a:noFill/>
                </a:ln>
                <a:solidFill>
                  <a:schemeClr val="bg1"/>
                </a:solidFill>
                <a:effectLst/>
                <a:uLnTx/>
                <a:uFillTx/>
                <a:latin typeface="Times New Roman" pitchFamily="18" charset="0"/>
                <a:ea typeface="+mj-ea"/>
                <a:cs typeface="Times New Roman" pitchFamily="18" charset="0"/>
              </a:rPr>
              <a:t>Name of the Faculty: </a:t>
            </a:r>
            <a:r>
              <a:rPr lang="en-US" altLang="zh-CN" b="1" dirty="0" err="1" smtClean="0">
                <a:solidFill>
                  <a:schemeClr val="bg1"/>
                </a:solidFill>
                <a:latin typeface="Times New Roman" pitchFamily="18" charset="0"/>
                <a:cs typeface="Times New Roman" pitchFamily="18" charset="0"/>
              </a:rPr>
              <a:t>Ashish</a:t>
            </a:r>
            <a:r>
              <a:rPr lang="en-US" altLang="zh-CN" b="1" dirty="0" smtClean="0">
                <a:solidFill>
                  <a:schemeClr val="bg1"/>
                </a:solidFill>
                <a:latin typeface="Times New Roman" pitchFamily="18" charset="0"/>
                <a:cs typeface="Times New Roman" pitchFamily="18" charset="0"/>
              </a:rPr>
              <a:t> Kumar </a:t>
            </a:r>
            <a:r>
              <a:rPr lang="en-US" altLang="zh-CN" b="1" dirty="0" err="1" smtClean="0">
                <a:solidFill>
                  <a:schemeClr val="bg1"/>
                </a:solidFill>
                <a:latin typeface="Times New Roman" pitchFamily="18" charset="0"/>
                <a:cs typeface="Times New Roman" pitchFamily="18" charset="0"/>
              </a:rPr>
              <a:t>Srivastava</a:t>
            </a:r>
            <a:r>
              <a:rPr kumimoji="0" lang="en-IN" altLang="zh-CN" b="1" i="0" u="none" strike="noStrike" kern="1200" cap="none" spc="0" normalizeH="0" baseline="0" noProof="0" dirty="0" smtClean="0">
                <a:ln>
                  <a:noFill/>
                </a:ln>
                <a:solidFill>
                  <a:schemeClr val="bg1"/>
                </a:solidFill>
                <a:effectLst/>
                <a:uLnTx/>
                <a:uFillTx/>
                <a:latin typeface="Times New Roman" pitchFamily="18" charset="0"/>
                <a:ea typeface="+mj-ea"/>
                <a:cs typeface="Times New Roman" pitchFamily="18" charset="0"/>
              </a:rPr>
              <a:t>			</a:t>
            </a:r>
            <a:r>
              <a:rPr lang="en-IN" altLang="zh-CN" b="1" dirty="0">
                <a:solidFill>
                  <a:schemeClr val="bg1"/>
                </a:solidFill>
                <a:latin typeface="Times New Roman" pitchFamily="18" charset="0"/>
                <a:ea typeface="+mj-ea"/>
                <a:cs typeface="Times New Roman" pitchFamily="18" charset="0"/>
              </a:rPr>
              <a:t> </a:t>
            </a:r>
            <a:r>
              <a:rPr lang="en-IN" altLang="zh-CN" b="1" dirty="0" smtClean="0">
                <a:solidFill>
                  <a:schemeClr val="bg1"/>
                </a:solidFill>
                <a:latin typeface="Times New Roman" pitchFamily="18" charset="0"/>
                <a:ea typeface="+mj-ea"/>
                <a:cs typeface="Times New Roman" pitchFamily="18" charset="0"/>
              </a:rPr>
              <a:t>      </a:t>
            </a:r>
            <a:r>
              <a:rPr lang="en-US" altLang="zh-CN" b="1" dirty="0" smtClean="0">
                <a:solidFill>
                  <a:schemeClr val="bg1"/>
                </a:solidFill>
                <a:latin typeface="Times New Roman" pitchFamily="18" charset="0"/>
                <a:cs typeface="Times New Roman" pitchFamily="18" charset="0"/>
              </a:rPr>
              <a:t>Program Name: </a:t>
            </a:r>
            <a:r>
              <a:rPr lang="en-US" altLang="zh-CN" b="1" dirty="0" err="1" smtClean="0">
                <a:solidFill>
                  <a:schemeClr val="bg1"/>
                </a:solidFill>
                <a:latin typeface="Times New Roman" pitchFamily="18" charset="0"/>
                <a:cs typeface="Times New Roman" pitchFamily="18" charset="0"/>
              </a:rPr>
              <a:t>B.Tech</a:t>
            </a:r>
            <a:endParaRPr lang="zh-CN" altLang="en-US" b="1" dirty="0" smtClean="0">
              <a:solidFill>
                <a:schemeClr val="bg1"/>
              </a:solidFill>
              <a:latin typeface="Times New Roman" pitchFamily="18" charset="0"/>
              <a:cs typeface="Times New Roman" pitchFamily="18" charset="0"/>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mes New Roman" pitchFamily="18" charset="0"/>
              <a:ea typeface="+mj-ea"/>
              <a:cs typeface="Times New Roman" pitchFamily="18" charset="0"/>
            </a:endParaRPr>
          </a:p>
        </p:txBody>
      </p:sp>
      <p:sp>
        <p:nvSpPr>
          <p:cNvPr id="15"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smtClean="0">
                <a:solidFill>
                  <a:schemeClr val="bg1"/>
                </a:solidFill>
                <a:latin typeface="Times New Roman" pitchFamily="18" charset="0"/>
                <a:ea typeface="+mj-ea"/>
                <a:cs typeface="Times New Roman" pitchFamily="18" charset="0"/>
              </a:rPr>
              <a:t>School of Computing Science and Engineering</a:t>
            </a:r>
            <a:endParaRPr lang="en-US" altLang="zh-CN" sz="2800" b="1" dirty="0">
              <a:solidFill>
                <a:schemeClr val="bg1"/>
              </a:solidFill>
              <a:latin typeface="Times New Roman" pitchFamily="18" charset="0"/>
              <a:ea typeface="+mj-ea"/>
              <a:cs typeface="Times New Roman" pitchFamily="18" charset="0"/>
            </a:endParaRPr>
          </a:p>
          <a:p>
            <a:pPr lvl="0" algn="ctr">
              <a:lnSpc>
                <a:spcPct val="90000"/>
              </a:lnSpc>
              <a:spcBef>
                <a:spcPct val="0"/>
              </a:spcBef>
              <a:defRPr/>
            </a:pPr>
            <a:r>
              <a:rPr lang="en-US" altLang="zh-CN" b="1" dirty="0">
                <a:solidFill>
                  <a:schemeClr val="bg1"/>
                </a:solidFill>
                <a:latin typeface="Times New Roman" pitchFamily="18" charset="0"/>
                <a:ea typeface="+mj-ea"/>
                <a:cs typeface="Times New Roman" pitchFamily="18" charset="0"/>
              </a:rPr>
              <a:t/>
            </a:r>
            <a:br>
              <a:rPr lang="en-US" altLang="zh-CN" b="1" dirty="0">
                <a:solidFill>
                  <a:schemeClr val="bg1"/>
                </a:solidFill>
                <a:latin typeface="Times New Roman" pitchFamily="18" charset="0"/>
                <a:ea typeface="+mj-ea"/>
                <a:cs typeface="Times New Roman" pitchFamily="18" charset="0"/>
              </a:rPr>
            </a:br>
            <a:r>
              <a:rPr lang="en-US" altLang="zh-CN" b="1" dirty="0">
                <a:solidFill>
                  <a:schemeClr val="bg1"/>
                </a:solidFill>
                <a:latin typeface="Times New Roman" pitchFamily="18" charset="0"/>
                <a:ea typeface="+mj-ea"/>
                <a:cs typeface="Times New Roman" pitchFamily="18" charset="0"/>
              </a:rPr>
              <a:t> Course Code : BCSE3069		                                  Course Name: </a:t>
            </a:r>
            <a:r>
              <a:rPr lang="en-US" altLang="zh-CN" b="1" dirty="0" smtClean="0">
                <a:solidFill>
                  <a:schemeClr val="bg1"/>
                </a:solidFill>
                <a:latin typeface="Times New Roman" pitchFamily="18" charset="0"/>
                <a:ea typeface="+mj-ea"/>
                <a:cs typeface="Times New Roman" pitchFamily="18" charset="0"/>
              </a:rPr>
              <a:t>Computer Graphics</a:t>
            </a:r>
            <a:endParaRPr kumimoji="0" lang="zh-CN" altLang="en-US" b="1" i="0" u="none" strike="noStrike" kern="1200" cap="none" spc="0" normalizeH="0" baseline="0" noProof="0" dirty="0">
              <a:ln>
                <a:noFill/>
              </a:ln>
              <a:solidFill>
                <a:schemeClr val="bg1"/>
              </a:solidFill>
              <a:effectLst/>
              <a:uLnTx/>
              <a:uFillTx/>
              <a:latin typeface="Times New Roman" pitchFamily="18" charset="0"/>
              <a:ea typeface="+mj-ea"/>
              <a:cs typeface="Times New Roman" pitchFamily="18" charset="0"/>
            </a:endParaRPr>
          </a:p>
        </p:txBody>
      </p:sp>
      <p:sp>
        <p:nvSpPr>
          <p:cNvPr id="10" name="Rectangle 3"/>
          <p:cNvSpPr txBox="1">
            <a:spLocks noChangeArrowheads="1"/>
          </p:cNvSpPr>
          <p:nvPr/>
        </p:nvSpPr>
        <p:spPr bwMode="auto">
          <a:xfrm>
            <a:off x="457200" y="2160493"/>
            <a:ext cx="11053482" cy="397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itchFamily="2" charset="2"/>
              <a:buChar char="l"/>
              <a:defRPr sz="2600">
                <a:solidFill>
                  <a:schemeClr val="tx1"/>
                </a:solidFill>
                <a:latin typeface="+mn-lt"/>
                <a:cs typeface="+mn-cs"/>
              </a:defRPr>
            </a:lvl2pPr>
            <a:lvl3pPr marL="987425" indent="-293688" algn="l" rtl="0" eaLnBrk="0" fontAlgn="base" hangingPunct="0">
              <a:spcBef>
                <a:spcPct val="20000"/>
              </a:spcBef>
              <a:spcAft>
                <a:spcPct val="0"/>
              </a:spcAft>
              <a:buClr>
                <a:schemeClr val="accent1"/>
              </a:buClr>
              <a:buSzPct val="70000"/>
              <a:buFont typeface="Wingdings" pitchFamily="2" charset="2"/>
              <a:buChar char="l"/>
              <a:defRPr sz="2300">
                <a:solidFill>
                  <a:schemeClr val="tx1"/>
                </a:solidFill>
                <a:latin typeface="+mn-lt"/>
                <a:cs typeface="+mn-cs"/>
              </a:defRPr>
            </a:lvl3pPr>
            <a:lvl4pPr marL="1281113" indent="-292100" algn="l" rtl="0" eaLnBrk="0" fontAlgn="base" hangingPunct="0">
              <a:spcBef>
                <a:spcPct val="20000"/>
              </a:spcBef>
              <a:spcAft>
                <a:spcPct val="0"/>
              </a:spcAft>
              <a:buClr>
                <a:schemeClr val="tx2"/>
              </a:buClr>
              <a:buSzPct val="75000"/>
              <a:buFont typeface="Wingdings" pitchFamily="2" charset="2"/>
              <a:buChar char="§"/>
              <a:defRPr sz="2000">
                <a:solidFill>
                  <a:schemeClr val="tx1"/>
                </a:solidFill>
                <a:latin typeface="+mn-lt"/>
                <a:cs typeface="+mn-cs"/>
              </a:defRPr>
            </a:lvl4pPr>
            <a:lvl5pPr marL="1598613" indent="-315913" algn="l" rtl="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9pPr>
          </a:lstStyle>
          <a:p>
            <a:pPr marL="342900" marR="0" lvl="0" indent="-342900" algn="just" defTabSz="914400" rtl="0" eaLnBrk="1" fontAlgn="base" latinLnBrk="0" hangingPunct="1">
              <a:lnSpc>
                <a:spcPct val="100000"/>
              </a:lnSpc>
              <a:spcBef>
                <a:spcPct val="20000"/>
              </a:spcBef>
              <a:spcAft>
                <a:spcPct val="0"/>
              </a:spcAft>
              <a:buClr>
                <a:srgbClr val="330066"/>
              </a:buClr>
              <a:buSzPct val="70000"/>
              <a:buFont typeface="Wingdings" pitchFamily="2" charset="2"/>
              <a:buChar char="l"/>
              <a:tabLst/>
              <a:defRPr/>
            </a:pPr>
            <a:r>
              <a:rPr kumimoji="0" lang="en-US" sz="2600" b="0" i="0" u="none" strike="noStrike" kern="0" cap="none" spc="0" normalizeH="0" baseline="0" noProof="0" dirty="0" smtClean="0">
                <a:ln>
                  <a:noFill/>
                </a:ln>
                <a:solidFill>
                  <a:srgbClr val="000000"/>
                </a:solidFill>
                <a:effectLst/>
                <a:uLnTx/>
                <a:uFillTx/>
                <a:latin typeface="Arial"/>
                <a:ea typeface="+mn-ea"/>
                <a:cs typeface="Arial"/>
              </a:rPr>
              <a:t>Computer graphics is concerned with the generation, representation, manipulation and display of pictures with the aid of a computer.</a:t>
            </a:r>
          </a:p>
          <a:p>
            <a:pPr marL="0" marR="0" lvl="0" indent="0" algn="just" defTabSz="914400" rtl="0" eaLnBrk="1" fontAlgn="base" latinLnBrk="0" hangingPunct="1">
              <a:lnSpc>
                <a:spcPct val="100000"/>
              </a:lnSpc>
              <a:spcBef>
                <a:spcPct val="20000"/>
              </a:spcBef>
              <a:spcAft>
                <a:spcPct val="0"/>
              </a:spcAft>
              <a:buClr>
                <a:srgbClr val="330066"/>
              </a:buClr>
              <a:buSzPct val="70000"/>
              <a:buNone/>
              <a:tabLst/>
              <a:defRPr/>
            </a:pPr>
            <a:endParaRPr kumimoji="0" lang="en-US" sz="2600" b="0" i="0" u="none" strike="noStrike" kern="0" cap="none" spc="0" normalizeH="0" baseline="0" noProof="0" dirty="0" smtClean="0">
              <a:ln>
                <a:noFill/>
              </a:ln>
              <a:solidFill>
                <a:srgbClr val="000000"/>
              </a:solidFill>
              <a:effectLst/>
              <a:uLnTx/>
              <a:uFillTx/>
              <a:latin typeface="Arial"/>
              <a:ea typeface="+mn-ea"/>
              <a:cs typeface="Arial"/>
            </a:endParaRPr>
          </a:p>
          <a:p>
            <a:pPr marL="342900" marR="0" lvl="0" indent="-342900" algn="l" defTabSz="914400" rtl="0" eaLnBrk="1" fontAlgn="base" latinLnBrk="0" hangingPunct="1">
              <a:lnSpc>
                <a:spcPct val="100000"/>
              </a:lnSpc>
              <a:spcBef>
                <a:spcPct val="20000"/>
              </a:spcBef>
              <a:spcAft>
                <a:spcPct val="0"/>
              </a:spcAft>
              <a:buClr>
                <a:srgbClr val="330066"/>
              </a:buClr>
              <a:buSzPct val="70000"/>
              <a:buFont typeface="Wingdings" pitchFamily="2" charset="2"/>
              <a:buChar char="l"/>
              <a:tabLst/>
              <a:defRPr/>
            </a:pPr>
            <a:r>
              <a:rPr kumimoji="0" lang="en-US" sz="2600" b="0" i="0" u="none" strike="noStrike" kern="0" cap="none" spc="0" normalizeH="0" baseline="0" noProof="0" dirty="0" smtClean="0">
                <a:ln>
                  <a:noFill/>
                </a:ln>
                <a:solidFill>
                  <a:srgbClr val="000000"/>
                </a:solidFill>
                <a:effectLst/>
                <a:uLnTx/>
                <a:uFillTx/>
                <a:latin typeface="Arial"/>
                <a:ea typeface="+mn-ea"/>
                <a:cs typeface="Arial"/>
              </a:rPr>
              <a:t>Typical graphics system comprises of a host computer with support of fast </a:t>
            </a:r>
            <a:r>
              <a:rPr kumimoji="0" lang="en-US" sz="2600" b="0" i="0" u="none" strike="noStrike" kern="0" cap="none" spc="0" normalizeH="0" baseline="0" noProof="0" dirty="0" err="1" smtClean="0">
                <a:ln>
                  <a:noFill/>
                </a:ln>
                <a:solidFill>
                  <a:srgbClr val="000000"/>
                </a:solidFill>
                <a:effectLst/>
                <a:uLnTx/>
                <a:uFillTx/>
                <a:latin typeface="Arial"/>
                <a:ea typeface="+mn-ea"/>
                <a:cs typeface="Arial"/>
              </a:rPr>
              <a:t>processor,large</a:t>
            </a:r>
            <a:r>
              <a:rPr kumimoji="0" lang="en-US" sz="2600" b="0" i="0" u="none" strike="noStrike" kern="0" cap="none" spc="0" normalizeH="0" baseline="0" noProof="0" dirty="0" smtClean="0">
                <a:ln>
                  <a:noFill/>
                </a:ln>
                <a:solidFill>
                  <a:srgbClr val="000000"/>
                </a:solidFill>
                <a:effectLst/>
                <a:uLnTx/>
                <a:uFillTx/>
                <a:latin typeface="Arial"/>
                <a:ea typeface="+mn-ea"/>
                <a:cs typeface="Arial"/>
              </a:rPr>
              <a:t> memory, frame buffer and </a:t>
            </a:r>
          </a:p>
          <a:p>
            <a:pPr marL="0" marR="0" lvl="0" indent="0" algn="l" defTabSz="914400" rtl="0" eaLnBrk="1" fontAlgn="base" latinLnBrk="0" hangingPunct="1">
              <a:lnSpc>
                <a:spcPct val="100000"/>
              </a:lnSpc>
              <a:spcBef>
                <a:spcPct val="20000"/>
              </a:spcBef>
              <a:spcAft>
                <a:spcPct val="0"/>
              </a:spcAft>
              <a:buClr>
                <a:srgbClr val="330066"/>
              </a:buClr>
              <a:buSzPct val="70000"/>
              <a:buNone/>
              <a:tabLst/>
              <a:defRPr/>
            </a:pPr>
            <a:endParaRPr kumimoji="0" lang="en-US" sz="2600" b="0" i="0" u="none" strike="noStrike" kern="0" cap="none" spc="0" normalizeH="0" baseline="0" noProof="0" dirty="0" smtClean="0">
              <a:ln>
                <a:noFill/>
              </a:ln>
              <a:solidFill>
                <a:srgbClr val="000000"/>
              </a:solidFill>
              <a:effectLst/>
              <a:uLnTx/>
              <a:uFillTx/>
              <a:latin typeface="Arial"/>
              <a:ea typeface="+mn-ea"/>
              <a:cs typeface="Arial"/>
            </a:endParaRPr>
          </a:p>
          <a:p>
            <a:pPr marL="692150" marR="0" lvl="1" indent="-347663" algn="l" defTabSz="914400" rtl="0" eaLnBrk="1" fontAlgn="base" latinLnBrk="0" hangingPunct="1">
              <a:lnSpc>
                <a:spcPct val="100000"/>
              </a:lnSpc>
              <a:spcBef>
                <a:spcPct val="20000"/>
              </a:spcBef>
              <a:spcAft>
                <a:spcPct val="0"/>
              </a:spcAft>
              <a:buClr>
                <a:srgbClr val="669999"/>
              </a:buClr>
              <a:buSzPct val="70000"/>
              <a:buFont typeface="Wingdings" pitchFamily="2" charset="2"/>
              <a:buChar char="l"/>
              <a:tabLst/>
              <a:defRPr/>
            </a:pPr>
            <a:r>
              <a:rPr kumimoji="0" lang="en-US" sz="2200" b="0" i="0" u="none" strike="noStrike" kern="0" cap="none" spc="0" normalizeH="0" baseline="0" noProof="0" dirty="0" smtClean="0">
                <a:ln>
                  <a:noFill/>
                </a:ln>
                <a:solidFill>
                  <a:srgbClr val="000000"/>
                </a:solidFill>
                <a:effectLst/>
                <a:uLnTx/>
                <a:uFillTx/>
                <a:latin typeface="Arial"/>
                <a:cs typeface="Arial"/>
              </a:rPr>
              <a:t>Display Devices (color monitors)</a:t>
            </a:r>
          </a:p>
          <a:p>
            <a:pPr marL="692150" marR="0" lvl="1" indent="-347663" algn="l" defTabSz="914400" rtl="0" eaLnBrk="1" fontAlgn="base" latinLnBrk="0" hangingPunct="1">
              <a:lnSpc>
                <a:spcPct val="100000"/>
              </a:lnSpc>
              <a:spcBef>
                <a:spcPct val="20000"/>
              </a:spcBef>
              <a:spcAft>
                <a:spcPct val="0"/>
              </a:spcAft>
              <a:buClr>
                <a:srgbClr val="669999"/>
              </a:buClr>
              <a:buSzPct val="70000"/>
              <a:buFont typeface="Wingdings" pitchFamily="2" charset="2"/>
              <a:buChar char="l"/>
              <a:tabLst/>
              <a:defRPr/>
            </a:pPr>
            <a:r>
              <a:rPr kumimoji="0" lang="en-US" sz="2200" b="0" i="0" u="none" strike="noStrike" kern="0" cap="none" spc="0" normalizeH="0" baseline="0" noProof="0" dirty="0" smtClean="0">
                <a:ln>
                  <a:noFill/>
                </a:ln>
                <a:solidFill>
                  <a:srgbClr val="000000"/>
                </a:solidFill>
                <a:effectLst/>
                <a:uLnTx/>
                <a:uFillTx/>
                <a:latin typeface="Arial"/>
                <a:cs typeface="Arial"/>
              </a:rPr>
              <a:t>Input Devices (mouse, keyboard, joystick, trackball, touch screen etc.)</a:t>
            </a:r>
          </a:p>
          <a:p>
            <a:pPr marL="692150" marR="0" lvl="1" indent="-347663" algn="l" defTabSz="914400" rtl="0" eaLnBrk="1" fontAlgn="base" latinLnBrk="0" hangingPunct="1">
              <a:lnSpc>
                <a:spcPct val="100000"/>
              </a:lnSpc>
              <a:spcBef>
                <a:spcPct val="20000"/>
              </a:spcBef>
              <a:spcAft>
                <a:spcPct val="0"/>
              </a:spcAft>
              <a:buClr>
                <a:srgbClr val="669999"/>
              </a:buClr>
              <a:buSzPct val="70000"/>
              <a:buFont typeface="Wingdings" pitchFamily="2" charset="2"/>
              <a:buChar char="l"/>
              <a:tabLst/>
              <a:defRPr/>
            </a:pPr>
            <a:r>
              <a:rPr kumimoji="0" lang="en-US" sz="2200" b="0" i="0" u="none" strike="noStrike" kern="0" cap="none" spc="0" normalizeH="0" baseline="0" noProof="0" dirty="0" smtClean="0">
                <a:ln>
                  <a:noFill/>
                </a:ln>
                <a:solidFill>
                  <a:srgbClr val="000000"/>
                </a:solidFill>
                <a:effectLst/>
                <a:uLnTx/>
                <a:uFillTx/>
                <a:latin typeface="Arial"/>
                <a:cs typeface="Arial"/>
              </a:rPr>
              <a:t>Output Devices (LCD panels, printers, plotters </a:t>
            </a:r>
            <a:r>
              <a:rPr kumimoji="0" lang="en-US" sz="2200" b="0" i="0" u="none" strike="noStrike" kern="0" cap="none" spc="0" normalizeH="0" baseline="0" noProof="0" dirty="0" err="1" smtClean="0">
                <a:ln>
                  <a:noFill/>
                </a:ln>
                <a:solidFill>
                  <a:srgbClr val="000000"/>
                </a:solidFill>
                <a:effectLst/>
                <a:uLnTx/>
                <a:uFillTx/>
                <a:latin typeface="Arial"/>
                <a:cs typeface="Arial"/>
              </a:rPr>
              <a:t>etc</a:t>
            </a:r>
            <a:r>
              <a:rPr kumimoji="0" lang="en-US" sz="2200" b="0" i="0" u="none" strike="noStrike" kern="0" cap="none" spc="0" normalizeH="0" baseline="0" noProof="0" dirty="0" smtClean="0">
                <a:ln>
                  <a:noFill/>
                </a:ln>
                <a:solidFill>
                  <a:srgbClr val="000000"/>
                </a:solidFill>
                <a:effectLst/>
                <a:uLnTx/>
                <a:uFillTx/>
                <a:latin typeface="Arial"/>
                <a:cs typeface="Arial"/>
              </a:rPr>
              <a:t>)</a:t>
            </a:r>
          </a:p>
        </p:txBody>
      </p:sp>
      <p:sp>
        <p:nvSpPr>
          <p:cNvPr id="11" name="TextBox 10"/>
          <p:cNvSpPr txBox="1"/>
          <p:nvPr/>
        </p:nvSpPr>
        <p:spPr>
          <a:xfrm>
            <a:off x="571500" y="946232"/>
            <a:ext cx="10485120" cy="1754326"/>
          </a:xfrm>
          <a:prstGeom prst="rect">
            <a:avLst/>
          </a:prstGeom>
          <a:noFill/>
        </p:spPr>
        <p:txBody>
          <a:bodyPr wrap="square" rtlCol="0">
            <a:spAutoFit/>
          </a:bodyPr>
          <a:lstStyle/>
          <a:p>
            <a:pPr algn="ctr"/>
            <a:r>
              <a:rPr lang="en-IN" sz="3600" dirty="0" smtClean="0">
                <a:solidFill>
                  <a:srgbClr val="0000FF"/>
                </a:solidFill>
                <a:latin typeface="Times New Roman" pitchFamily="18" charset="0"/>
                <a:cs typeface="Times New Roman" pitchFamily="18" charset="0"/>
              </a:rPr>
              <a:t>Introduction</a:t>
            </a:r>
          </a:p>
          <a:p>
            <a:pPr algn="ctr"/>
            <a:r>
              <a:rPr lang="en-US" sz="3600" dirty="0"/>
              <a:t>What is Computer Graphics?</a:t>
            </a:r>
            <a:endParaRPr lang="en-IN" sz="3600" dirty="0">
              <a:solidFill>
                <a:srgbClr val="0000FF"/>
              </a:solidFill>
              <a:latin typeface="Times New Roman" pitchFamily="18" charset="0"/>
              <a:cs typeface="Times New Roman" pitchFamily="18" charset="0"/>
            </a:endParaRPr>
          </a:p>
          <a:p>
            <a:pPr algn="ctr"/>
            <a:endParaRPr lang="en-US" sz="3600" b="1" dirty="0">
              <a:solidFill>
                <a:schemeClr val="accent1"/>
              </a:solidFill>
              <a:latin typeface="Times New Roman" pitchFamily="18" charset="0"/>
              <a:cs typeface="Times New Roman" pitchFamily="18" charset="0"/>
            </a:endParaRPr>
          </a:p>
        </p:txBody>
      </p:sp>
    </p:spTree>
    <p:extLst>
      <p:ext uri="{BB962C8B-B14F-4D97-AF65-F5344CB8AC3E}">
        <p14:creationId xmlns:p14="http://schemas.microsoft.com/office/powerpoint/2010/main" val="4247152195"/>
      </p:ext>
    </p:extLst>
  </p:cSld>
  <p:clrMapOvr>
    <a:masterClrMapping/>
  </p:clrMapOvr>
  <p:transition advTm="2418"/>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812800" y="228600"/>
            <a:ext cx="9956800" cy="1143000"/>
          </a:xfrm>
        </p:spPr>
        <p:txBody>
          <a:bodyPr/>
          <a:lstStyle/>
          <a:p>
            <a:pPr algn="ctr" eaLnBrk="1" hangingPunct="1"/>
            <a:r>
              <a:rPr lang="en-US" smtClean="0"/>
              <a:t>DVST</a:t>
            </a:r>
          </a:p>
        </p:txBody>
      </p:sp>
      <p:sp>
        <p:nvSpPr>
          <p:cNvPr id="65539" name="Rectangle 3"/>
          <p:cNvSpPr>
            <a:spLocks noGrp="1" noChangeArrowheads="1"/>
          </p:cNvSpPr>
          <p:nvPr>
            <p:ph type="body" idx="1"/>
          </p:nvPr>
        </p:nvSpPr>
        <p:spPr>
          <a:xfrm>
            <a:off x="812800" y="1524000"/>
            <a:ext cx="10566400" cy="5562600"/>
          </a:xfrm>
        </p:spPr>
        <p:txBody>
          <a:bodyPr/>
          <a:lstStyle/>
          <a:p>
            <a:pPr algn="just" eaLnBrk="1" hangingPunct="1">
              <a:lnSpc>
                <a:spcPct val="90000"/>
              </a:lnSpc>
            </a:pPr>
            <a:r>
              <a:rPr lang="en-US" sz="2000" dirty="0" smtClean="0"/>
              <a:t>The DVST behaves like a CRT with long persistence.</a:t>
            </a:r>
          </a:p>
          <a:p>
            <a:pPr algn="just" eaLnBrk="1" hangingPunct="1">
              <a:lnSpc>
                <a:spcPct val="90000"/>
              </a:lnSpc>
            </a:pPr>
            <a:r>
              <a:rPr lang="en-US" sz="2000" dirty="0" smtClean="0"/>
              <a:t>A line remains visible for up to an hour before it starts to fade</a:t>
            </a:r>
            <a:r>
              <a:rPr lang="en-US" sz="2000" dirty="0" smtClean="0"/>
              <a:t>.</a:t>
            </a:r>
          </a:p>
          <a:p>
            <a:pPr algn="just" eaLnBrk="1" hangingPunct="1">
              <a:lnSpc>
                <a:spcPct val="90000"/>
              </a:lnSpc>
            </a:pPr>
            <a:r>
              <a:rPr lang="en-US" sz="2000" dirty="0" smtClean="0"/>
              <a:t>The primary gun is used to store the picture pattern</a:t>
            </a:r>
          </a:p>
          <a:p>
            <a:pPr algn="just" eaLnBrk="1" hangingPunct="1">
              <a:lnSpc>
                <a:spcPct val="90000"/>
              </a:lnSpc>
            </a:pPr>
            <a:r>
              <a:rPr lang="en-US" sz="2000" dirty="0" smtClean="0"/>
              <a:t>Flood gun maintains the picture display.</a:t>
            </a:r>
            <a:endParaRPr lang="en-US" sz="2000" dirty="0" smtClean="0"/>
          </a:p>
          <a:p>
            <a:pPr algn="just" eaLnBrk="1" hangingPunct="1">
              <a:lnSpc>
                <a:spcPct val="90000"/>
              </a:lnSpc>
            </a:pPr>
            <a:r>
              <a:rPr lang="en-US" sz="2000" dirty="0" smtClean="0"/>
              <a:t>The writing beam does not write directly on the phosphor but a fine mesh wire grid coated with dielectric( electrical insulator)</a:t>
            </a:r>
          </a:p>
          <a:p>
            <a:pPr algn="just" eaLnBrk="1" hangingPunct="1">
              <a:lnSpc>
                <a:spcPct val="90000"/>
              </a:lnSpc>
            </a:pPr>
            <a:r>
              <a:rPr lang="en-US" sz="2000" dirty="0" smtClean="0"/>
              <a:t>A pattern of +</a:t>
            </a:r>
            <a:r>
              <a:rPr lang="en-US" sz="2000" dirty="0" err="1" smtClean="0"/>
              <a:t>ve</a:t>
            </a:r>
            <a:r>
              <a:rPr lang="en-US" sz="2000" dirty="0" smtClean="0"/>
              <a:t> charges is deposited on the grid</a:t>
            </a:r>
          </a:p>
          <a:p>
            <a:pPr algn="just" eaLnBrk="1" hangingPunct="1">
              <a:lnSpc>
                <a:spcPct val="90000"/>
              </a:lnSpc>
            </a:pPr>
            <a:r>
              <a:rPr lang="en-US" sz="2000" dirty="0" smtClean="0"/>
              <a:t>A continuous flood of electrons is emitted by the electron gun.</a:t>
            </a:r>
          </a:p>
          <a:p>
            <a:pPr algn="just" eaLnBrk="1" hangingPunct="1">
              <a:lnSpc>
                <a:spcPct val="90000"/>
              </a:lnSpc>
            </a:pPr>
            <a:r>
              <a:rPr lang="en-US" sz="2000" dirty="0" smtClean="0"/>
              <a:t>These flood electron transfers the pattern of charges from the grid to the phosphor.</a:t>
            </a:r>
          </a:p>
          <a:p>
            <a:pPr algn="just" eaLnBrk="1" hangingPunct="1">
              <a:lnSpc>
                <a:spcPct val="90000"/>
              </a:lnSpc>
            </a:pPr>
            <a:r>
              <a:rPr lang="en-US" sz="2000" dirty="0" smtClean="0"/>
              <a:t>Just behind the storage mesh is a second grid which is called a collector which makes the flow of flood electrons smooth. </a:t>
            </a:r>
          </a:p>
          <a:p>
            <a:pPr algn="just" eaLnBrk="1" hangingPunct="1">
              <a:lnSpc>
                <a:spcPct val="90000"/>
              </a:lnSpc>
            </a:pPr>
            <a:r>
              <a:rPr lang="en-US" sz="2000" dirty="0" smtClean="0"/>
              <a:t>Where there is +</a:t>
            </a:r>
            <a:r>
              <a:rPr lang="en-US" sz="2000" dirty="0" err="1" smtClean="0"/>
              <a:t>ve</a:t>
            </a:r>
            <a:r>
              <a:rPr lang="en-US" sz="2000" dirty="0" smtClean="0"/>
              <a:t> charge on the mesh the electrons are attracted and pass through it to strike the phosphor.</a:t>
            </a:r>
          </a:p>
        </p:txBody>
      </p:sp>
    </p:spTree>
    <p:extLst>
      <p:ext uri="{BB962C8B-B14F-4D97-AF65-F5344CB8AC3E}">
        <p14:creationId xmlns:p14="http://schemas.microsoft.com/office/powerpoint/2010/main" val="248300495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algn="ctr" eaLnBrk="1" hangingPunct="1"/>
            <a:r>
              <a:rPr lang="en-US" smtClean="0"/>
              <a:t>Advantages</a:t>
            </a:r>
          </a:p>
        </p:txBody>
      </p:sp>
      <p:sp>
        <p:nvSpPr>
          <p:cNvPr id="66563" name="Rectangle 3"/>
          <p:cNvSpPr>
            <a:spLocks noGrp="1" noChangeArrowheads="1"/>
          </p:cNvSpPr>
          <p:nvPr>
            <p:ph type="body" idx="1"/>
          </p:nvPr>
        </p:nvSpPr>
        <p:spPr/>
        <p:txBody>
          <a:bodyPr/>
          <a:lstStyle/>
          <a:p>
            <a:pPr eaLnBrk="1" hangingPunct="1"/>
            <a:r>
              <a:rPr lang="en-US" smtClean="0"/>
              <a:t>It offers the flat screen</a:t>
            </a:r>
          </a:p>
          <a:p>
            <a:pPr eaLnBrk="1" hangingPunct="1"/>
            <a:r>
              <a:rPr lang="en-US" smtClean="0"/>
              <a:t>It is a CRT with long persistence phosphor</a:t>
            </a:r>
          </a:p>
          <a:p>
            <a:pPr eaLnBrk="1" hangingPunct="1"/>
            <a:r>
              <a:rPr lang="en-US" smtClean="0"/>
              <a:t>It provides flicker free display</a:t>
            </a:r>
          </a:p>
          <a:p>
            <a:pPr eaLnBrk="1" hangingPunct="1"/>
            <a:r>
              <a:rPr lang="en-US" smtClean="0"/>
              <a:t>No refreshing is necessary</a:t>
            </a:r>
          </a:p>
        </p:txBody>
      </p:sp>
    </p:spTree>
    <p:extLst>
      <p:ext uri="{BB962C8B-B14F-4D97-AF65-F5344CB8AC3E}">
        <p14:creationId xmlns:p14="http://schemas.microsoft.com/office/powerpoint/2010/main" val="120753571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algn="ctr" eaLnBrk="1" hangingPunct="1"/>
            <a:r>
              <a:rPr lang="en-US" smtClean="0"/>
              <a:t>Limitations</a:t>
            </a:r>
          </a:p>
        </p:txBody>
      </p:sp>
      <p:sp>
        <p:nvSpPr>
          <p:cNvPr id="67587" name="Rectangle 3"/>
          <p:cNvSpPr>
            <a:spLocks noGrp="1" noChangeArrowheads="1"/>
          </p:cNvSpPr>
          <p:nvPr>
            <p:ph type="body" idx="1"/>
          </p:nvPr>
        </p:nvSpPr>
        <p:spPr/>
        <p:txBody>
          <a:bodyPr>
            <a:normAutofit/>
          </a:bodyPr>
          <a:lstStyle/>
          <a:p>
            <a:pPr algn="just" eaLnBrk="1" hangingPunct="1">
              <a:lnSpc>
                <a:spcPct val="90000"/>
              </a:lnSpc>
            </a:pPr>
            <a:r>
              <a:rPr lang="en-US" sz="2400" dirty="0" smtClean="0">
                <a:latin typeface="Times New Roman" pitchFamily="18" charset="0"/>
                <a:cs typeface="Times New Roman" pitchFamily="18" charset="0"/>
              </a:rPr>
              <a:t>Very limited interactive support</a:t>
            </a:r>
          </a:p>
          <a:p>
            <a:pPr algn="just" eaLnBrk="1" hangingPunct="1">
              <a:lnSpc>
                <a:spcPct val="90000"/>
              </a:lnSpc>
            </a:pPr>
            <a:r>
              <a:rPr lang="en-US" sz="2400" dirty="0" smtClean="0">
                <a:latin typeface="Times New Roman" pitchFamily="18" charset="0"/>
                <a:cs typeface="Times New Roman" pitchFamily="18" charset="0"/>
              </a:rPr>
              <a:t>Modifying any part of the image requires redrawing the entire image. So, animation is ruled out in case of DVST.</a:t>
            </a:r>
          </a:p>
          <a:p>
            <a:pPr algn="just" eaLnBrk="1" hangingPunct="1">
              <a:lnSpc>
                <a:spcPct val="90000"/>
              </a:lnSpc>
            </a:pPr>
            <a:r>
              <a:rPr lang="en-US" sz="2400" dirty="0" smtClean="0">
                <a:latin typeface="Times New Roman" pitchFamily="18" charset="0"/>
                <a:cs typeface="Times New Roman" pitchFamily="18" charset="0"/>
              </a:rPr>
              <a:t>Change in the image requires to generate a new charge distribution in the DVST</a:t>
            </a:r>
          </a:p>
          <a:p>
            <a:pPr algn="just" eaLnBrk="1" hangingPunct="1">
              <a:lnSpc>
                <a:spcPct val="90000"/>
              </a:lnSpc>
            </a:pPr>
            <a:r>
              <a:rPr lang="en-US" sz="2400" dirty="0" smtClean="0">
                <a:latin typeface="Times New Roman" pitchFamily="18" charset="0"/>
                <a:cs typeface="Times New Roman" pitchFamily="18" charset="0"/>
              </a:rPr>
              <a:t>Slow processing of drawing-(typically a few seconds are necessary for a complex picture)</a:t>
            </a:r>
          </a:p>
          <a:p>
            <a:pPr algn="just" eaLnBrk="1" hangingPunct="1">
              <a:lnSpc>
                <a:spcPct val="90000"/>
              </a:lnSpc>
            </a:pPr>
            <a:endParaRPr lang="en-US" sz="2400" dirty="0" smtClean="0">
              <a:latin typeface="Times New Roman" pitchFamily="18" charset="0"/>
              <a:cs typeface="Times New Roman" pitchFamily="18" charset="0"/>
            </a:endParaRPr>
          </a:p>
          <a:p>
            <a:pPr algn="just" eaLnBrk="1" hangingPunct="1">
              <a:lnSpc>
                <a:spcPct val="90000"/>
              </a:lnSpc>
            </a:pPr>
            <a:r>
              <a:rPr lang="en-US" sz="2400" dirty="0" smtClean="0">
                <a:latin typeface="Times New Roman" pitchFamily="18" charset="0"/>
                <a:cs typeface="Times New Roman" pitchFamily="18" charset="0"/>
              </a:rPr>
              <a:t>Erasing takes about 0.5 seconds .Selected parts of the picture can't be erased. All lines and characters must be erased.</a:t>
            </a:r>
          </a:p>
          <a:p>
            <a:pPr algn="just" eaLnBrk="1" hangingPunct="1">
              <a:lnSpc>
                <a:spcPct val="90000"/>
              </a:lnSpc>
            </a:pPr>
            <a:r>
              <a:rPr lang="en-US" sz="2400" dirty="0" smtClean="0">
                <a:latin typeface="Times New Roman" pitchFamily="18" charset="0"/>
                <a:cs typeface="Times New Roman" pitchFamily="18" charset="0"/>
              </a:rPr>
              <a:t>Only single intensity is possible. The DVST can’t display multiple colors.</a:t>
            </a:r>
          </a:p>
        </p:txBody>
      </p:sp>
    </p:spTree>
    <p:extLst>
      <p:ext uri="{BB962C8B-B14F-4D97-AF65-F5344CB8AC3E}">
        <p14:creationId xmlns:p14="http://schemas.microsoft.com/office/powerpoint/2010/main" val="183358897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ctrTitle"/>
          </p:nvPr>
        </p:nvSpPr>
        <p:spPr/>
        <p:txBody>
          <a:bodyPr/>
          <a:lstStyle/>
          <a:p>
            <a:pPr algn="ctr" eaLnBrk="1" hangingPunct="1"/>
            <a:r>
              <a:rPr lang="en-US" smtClean="0"/>
              <a:t>RASTER SCAN DISPLAY</a:t>
            </a:r>
          </a:p>
        </p:txBody>
      </p:sp>
      <p:sp>
        <p:nvSpPr>
          <p:cNvPr id="68611" name="Rectangle 3"/>
          <p:cNvSpPr>
            <a:spLocks noGrp="1" noChangeArrowheads="1"/>
          </p:cNvSpPr>
          <p:nvPr>
            <p:ph type="subTitle" idx="1"/>
          </p:nvPr>
        </p:nvSpPr>
        <p:spPr/>
        <p:txBody>
          <a:bodyPr/>
          <a:lstStyle/>
          <a:p>
            <a:pPr eaLnBrk="1" hangingPunct="1"/>
            <a:r>
              <a:rPr lang="en-GB" dirty="0" smtClean="0"/>
              <a:t>   </a:t>
            </a:r>
            <a:endParaRPr lang="en-IN" dirty="0" smtClean="0"/>
          </a:p>
        </p:txBody>
      </p:sp>
    </p:spTree>
    <p:extLst>
      <p:ext uri="{BB962C8B-B14F-4D97-AF65-F5344CB8AC3E}">
        <p14:creationId xmlns:p14="http://schemas.microsoft.com/office/powerpoint/2010/main" val="405220773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algn="ctr" eaLnBrk="1" hangingPunct="1"/>
            <a:r>
              <a:rPr lang="en-US" smtClean="0"/>
              <a:t>Raster Scan Display</a:t>
            </a:r>
          </a:p>
        </p:txBody>
      </p:sp>
      <p:sp>
        <p:nvSpPr>
          <p:cNvPr id="69635" name="Rectangle 3"/>
          <p:cNvSpPr>
            <a:spLocks noGrp="1" noChangeArrowheads="1"/>
          </p:cNvSpPr>
          <p:nvPr>
            <p:ph type="body" idx="1"/>
          </p:nvPr>
        </p:nvSpPr>
        <p:spPr>
          <a:xfrm>
            <a:off x="609600" y="1600201"/>
            <a:ext cx="10464800" cy="4525963"/>
          </a:xfrm>
        </p:spPr>
        <p:txBody>
          <a:bodyPr/>
          <a:lstStyle/>
          <a:p>
            <a:pPr algn="just" eaLnBrk="1" hangingPunct="1">
              <a:lnSpc>
                <a:spcPct val="90000"/>
              </a:lnSpc>
            </a:pPr>
            <a:r>
              <a:rPr lang="en-US" sz="2100" dirty="0" smtClean="0"/>
              <a:t>Used in television screens</a:t>
            </a:r>
          </a:p>
          <a:p>
            <a:pPr algn="just" eaLnBrk="1" hangingPunct="1">
              <a:lnSpc>
                <a:spcPct val="90000"/>
              </a:lnSpc>
            </a:pPr>
            <a:r>
              <a:rPr lang="en-US" sz="2100" dirty="0" smtClean="0"/>
              <a:t>Unlike DVST and random scan display which were line drawing ,refresh CRT is point- plotting device.</a:t>
            </a:r>
          </a:p>
          <a:p>
            <a:pPr algn="just" eaLnBrk="1" hangingPunct="1">
              <a:lnSpc>
                <a:spcPct val="90000"/>
              </a:lnSpc>
            </a:pPr>
            <a:r>
              <a:rPr lang="en-US" sz="2100" dirty="0" smtClean="0"/>
              <a:t>Raster displays stores the display primitives (lines, characters, shaded &amp; patterned areas) in refresh buffer.</a:t>
            </a:r>
          </a:p>
          <a:p>
            <a:pPr algn="just" eaLnBrk="1" hangingPunct="1">
              <a:lnSpc>
                <a:spcPct val="90000"/>
              </a:lnSpc>
            </a:pPr>
            <a:r>
              <a:rPr lang="en-US" sz="2100" dirty="0" smtClean="0"/>
              <a:t>The image is displayed on the screen as a succession of scan lines where each scan line is made up of several pixels.</a:t>
            </a:r>
          </a:p>
          <a:p>
            <a:pPr algn="just" eaLnBrk="1" hangingPunct="1">
              <a:lnSpc>
                <a:spcPct val="90000"/>
              </a:lnSpc>
            </a:pPr>
            <a:r>
              <a:rPr lang="en-US" sz="2100" dirty="0" smtClean="0"/>
              <a:t>The picture definition is stored in the memory are called the Refresh Buffer or Frame Buffer as rectangular matrix containing intensity value for each dot or pixel on the screen.</a:t>
            </a:r>
          </a:p>
          <a:p>
            <a:pPr algn="just" eaLnBrk="1" hangingPunct="1">
              <a:lnSpc>
                <a:spcPct val="90000"/>
              </a:lnSpc>
            </a:pPr>
            <a:r>
              <a:rPr lang="en-US" sz="2100" dirty="0" smtClean="0"/>
              <a:t>Or, you can say the refresh buffer stores the drawing primitives in terms of points and pixel components.</a:t>
            </a:r>
          </a:p>
        </p:txBody>
      </p:sp>
    </p:spTree>
    <p:extLst>
      <p:ext uri="{BB962C8B-B14F-4D97-AF65-F5344CB8AC3E}">
        <p14:creationId xmlns:p14="http://schemas.microsoft.com/office/powerpoint/2010/main" val="175286801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609600" y="26894"/>
            <a:ext cx="10058400" cy="1295400"/>
          </a:xfrm>
        </p:spPr>
        <p:txBody>
          <a:bodyPr/>
          <a:lstStyle/>
          <a:p>
            <a:pPr algn="ctr" eaLnBrk="1" hangingPunct="1"/>
            <a:r>
              <a:rPr lang="en-US" dirty="0" smtClean="0"/>
              <a:t>Raster Scan Display</a:t>
            </a:r>
          </a:p>
        </p:txBody>
      </p:sp>
      <p:sp>
        <p:nvSpPr>
          <p:cNvPr id="70659" name="Rectangle 3"/>
          <p:cNvSpPr>
            <a:spLocks noGrp="1" noChangeArrowheads="1"/>
          </p:cNvSpPr>
          <p:nvPr>
            <p:ph type="body" idx="1"/>
          </p:nvPr>
        </p:nvSpPr>
        <p:spPr>
          <a:xfrm>
            <a:off x="508000" y="1600200"/>
            <a:ext cx="11277600" cy="5105400"/>
          </a:xfrm>
        </p:spPr>
        <p:txBody>
          <a:bodyPr/>
          <a:lstStyle/>
          <a:p>
            <a:pPr algn="just" eaLnBrk="1" hangingPunct="1">
              <a:lnSpc>
                <a:spcPct val="90000"/>
              </a:lnSpc>
            </a:pPr>
            <a:r>
              <a:rPr lang="en-US" sz="2000" dirty="0" smtClean="0"/>
              <a:t>As the electron beam moves across each row, the beam intensity is turned on or off depending on the value of each pixel.</a:t>
            </a:r>
          </a:p>
          <a:p>
            <a:pPr algn="just" eaLnBrk="1" hangingPunct="1">
              <a:lnSpc>
                <a:spcPct val="90000"/>
              </a:lnSpc>
            </a:pPr>
            <a:r>
              <a:rPr lang="en-US" sz="2000" dirty="0" smtClean="0"/>
              <a:t>In a simple black and white system , each screen point is either on or off i.e. only one pixel is needed.</a:t>
            </a:r>
          </a:p>
          <a:p>
            <a:pPr algn="just" eaLnBrk="1" hangingPunct="1">
              <a:lnSpc>
                <a:spcPct val="90000"/>
              </a:lnSpc>
            </a:pPr>
            <a:r>
              <a:rPr lang="en-US" sz="2000" dirty="0" smtClean="0"/>
              <a:t>For complex systems displaying several colors, additional bits are required i.e. high color quality system use 24 bits per pixel.</a:t>
            </a:r>
          </a:p>
          <a:p>
            <a:pPr algn="just" eaLnBrk="1" hangingPunct="1">
              <a:lnSpc>
                <a:spcPct val="90000"/>
              </a:lnSpc>
            </a:pPr>
            <a:r>
              <a:rPr lang="en-US" sz="2000" dirty="0" smtClean="0"/>
              <a:t>Frame buffer which uses one bit per pixel is called </a:t>
            </a:r>
            <a:r>
              <a:rPr lang="en-US" sz="2000" b="1" i="1" u="sng" dirty="0" smtClean="0"/>
              <a:t>bitmap</a:t>
            </a:r>
          </a:p>
          <a:p>
            <a:pPr algn="just" eaLnBrk="1" hangingPunct="1">
              <a:lnSpc>
                <a:spcPct val="90000"/>
              </a:lnSpc>
            </a:pPr>
            <a:r>
              <a:rPr lang="en-US" sz="2000" dirty="0" smtClean="0"/>
              <a:t>Frame buffer which uses multiple bits per pixel is called </a:t>
            </a:r>
            <a:r>
              <a:rPr lang="en-US" sz="2000" b="1" i="1" u="sng" dirty="0" smtClean="0"/>
              <a:t>pix-map</a:t>
            </a:r>
          </a:p>
          <a:p>
            <a:pPr algn="just" eaLnBrk="1" hangingPunct="1">
              <a:lnSpc>
                <a:spcPct val="90000"/>
              </a:lnSpc>
            </a:pPr>
            <a:r>
              <a:rPr lang="en-US" sz="2000" dirty="0" smtClean="0"/>
              <a:t>Entire image is scanned out sequentially by the video controller( one raster line at a time)</a:t>
            </a:r>
          </a:p>
          <a:p>
            <a:pPr algn="just" eaLnBrk="1" hangingPunct="1">
              <a:lnSpc>
                <a:spcPct val="90000"/>
              </a:lnSpc>
            </a:pPr>
            <a:r>
              <a:rPr lang="en-US" sz="2000" dirty="0" smtClean="0"/>
              <a:t>Raster lines are scanned from top to bottom and then back to top</a:t>
            </a:r>
          </a:p>
          <a:p>
            <a:pPr algn="just" eaLnBrk="1" hangingPunct="1">
              <a:lnSpc>
                <a:spcPct val="90000"/>
              </a:lnSpc>
            </a:pPr>
            <a:r>
              <a:rPr lang="en-US" sz="2100" dirty="0" smtClean="0"/>
              <a:t>Causes the effect of </a:t>
            </a:r>
            <a:r>
              <a:rPr lang="en-US" sz="2100" dirty="0" err="1" smtClean="0"/>
              <a:t>jaggies</a:t>
            </a:r>
            <a:r>
              <a:rPr lang="en-US" sz="2100" dirty="0" smtClean="0"/>
              <a:t> or staircase effects</a:t>
            </a:r>
            <a:endParaRPr lang="en-US" sz="2000" b="1" i="1" u="sng" dirty="0" smtClean="0"/>
          </a:p>
          <a:p>
            <a:pPr algn="just" eaLnBrk="1" hangingPunct="1">
              <a:lnSpc>
                <a:spcPct val="90000"/>
              </a:lnSpc>
            </a:pPr>
            <a:r>
              <a:rPr lang="en-US" sz="2000" dirty="0" smtClean="0"/>
              <a:t>It is suitable for realistic display of scenes containing different color patterns and shading.</a:t>
            </a:r>
          </a:p>
          <a:p>
            <a:pPr algn="just" eaLnBrk="1" hangingPunct="1">
              <a:lnSpc>
                <a:spcPct val="90000"/>
              </a:lnSpc>
            </a:pPr>
            <a:endParaRPr lang="en-US" sz="2000" dirty="0" smtClean="0"/>
          </a:p>
          <a:p>
            <a:pPr algn="just" eaLnBrk="1" hangingPunct="1">
              <a:lnSpc>
                <a:spcPct val="90000"/>
              </a:lnSpc>
            </a:pPr>
            <a:endParaRPr lang="en-US" sz="2000" dirty="0" smtClean="0"/>
          </a:p>
        </p:txBody>
      </p:sp>
    </p:spTree>
    <p:extLst>
      <p:ext uri="{BB962C8B-B14F-4D97-AF65-F5344CB8AC3E}">
        <p14:creationId xmlns:p14="http://schemas.microsoft.com/office/powerpoint/2010/main" val="214203678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idx="4294967295"/>
          </p:nvPr>
        </p:nvSpPr>
        <p:spPr>
          <a:xfrm>
            <a:off x="609600" y="304800"/>
            <a:ext cx="12903200" cy="1143000"/>
          </a:xfrm>
        </p:spPr>
        <p:txBody>
          <a:bodyPr lIns="45720" rIns="45720" anchor="ctr"/>
          <a:lstStyle/>
          <a:p>
            <a:pPr eaLnBrk="1" hangingPunct="1"/>
            <a:r>
              <a:rPr lang="en-US" sz="2500" smtClean="0"/>
              <a:t>HORIZONTAL RETRACE &amp; VERTICAL RETRACE</a:t>
            </a:r>
          </a:p>
        </p:txBody>
      </p:sp>
      <p:sp>
        <p:nvSpPr>
          <p:cNvPr id="71683" name="Rectangle 3"/>
          <p:cNvSpPr>
            <a:spLocks noGrp="1" noChangeArrowheads="1"/>
          </p:cNvSpPr>
          <p:nvPr>
            <p:ph type="body" idx="4294967295"/>
          </p:nvPr>
        </p:nvSpPr>
        <p:spPr>
          <a:xfrm>
            <a:off x="609600" y="1600201"/>
            <a:ext cx="10363200" cy="4525963"/>
          </a:xfrm>
        </p:spPr>
        <p:txBody>
          <a:bodyPr/>
          <a:lstStyle/>
          <a:p>
            <a:pPr marL="419100" indent="-382588" algn="just" eaLnBrk="1" hangingPunct="1">
              <a:lnSpc>
                <a:spcPct val="90000"/>
              </a:lnSpc>
            </a:pPr>
            <a:r>
              <a:rPr lang="en-US" smtClean="0"/>
              <a:t>At the end of each scan line, the electron beam returns to the left side of the screen to begin displaying the next scan line. The return to the left of the screen, after refreshing each scan line is called the </a:t>
            </a:r>
            <a:r>
              <a:rPr lang="en-US" b="1" i="1" u="sng" smtClean="0"/>
              <a:t>horizontal retrace.</a:t>
            </a:r>
            <a:r>
              <a:rPr lang="en-US" smtClean="0"/>
              <a:t> </a:t>
            </a:r>
          </a:p>
          <a:p>
            <a:pPr marL="419100" indent="-382588" algn="just" eaLnBrk="1" hangingPunct="1">
              <a:lnSpc>
                <a:spcPct val="90000"/>
              </a:lnSpc>
            </a:pPr>
            <a:r>
              <a:rPr lang="en-US" smtClean="0"/>
              <a:t>And at the end of each frame, the electron beam returns to the top left corner of the screen to begin the next frame is called the </a:t>
            </a:r>
            <a:r>
              <a:rPr lang="en-US" b="1" i="1" u="sng" smtClean="0"/>
              <a:t>vertical retrace</a:t>
            </a:r>
          </a:p>
          <a:p>
            <a:pPr marL="419100" indent="-382588" algn="just" eaLnBrk="1" hangingPunct="1">
              <a:lnSpc>
                <a:spcPct val="90000"/>
              </a:lnSpc>
            </a:pPr>
            <a:endParaRPr lang="en-US" smtClean="0"/>
          </a:p>
          <a:p>
            <a:pPr marL="419100" indent="-382588" algn="just" eaLnBrk="1" hangingPunct="1">
              <a:lnSpc>
                <a:spcPct val="90000"/>
              </a:lnSpc>
            </a:pPr>
            <a:endParaRPr lang="en-US" smtClean="0"/>
          </a:p>
        </p:txBody>
      </p:sp>
    </p:spTree>
    <p:extLst>
      <p:ext uri="{BB962C8B-B14F-4D97-AF65-F5344CB8AC3E}">
        <p14:creationId xmlns:p14="http://schemas.microsoft.com/office/powerpoint/2010/main" val="175814870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idx="4294967295"/>
          </p:nvPr>
        </p:nvSpPr>
        <p:spPr/>
        <p:txBody>
          <a:bodyPr lIns="45720" rIns="45720" anchor="ctr"/>
          <a:lstStyle/>
          <a:p>
            <a:pPr eaLnBrk="1" hangingPunct="1"/>
            <a:r>
              <a:rPr lang="en-US" sz="2500" u="sng" smtClean="0"/>
              <a:t>Fig. shows horizontal and vertical retrace</a:t>
            </a:r>
          </a:p>
        </p:txBody>
      </p:sp>
      <p:sp>
        <p:nvSpPr>
          <p:cNvPr id="72707" name="Rectangle 3"/>
          <p:cNvSpPr>
            <a:spLocks noGrp="1" noChangeArrowheads="1"/>
          </p:cNvSpPr>
          <p:nvPr>
            <p:ph type="body" idx="4294967295"/>
          </p:nvPr>
        </p:nvSpPr>
        <p:spPr/>
        <p:txBody>
          <a:bodyPr/>
          <a:lstStyle/>
          <a:p>
            <a:pPr marL="419100" indent="-382588" algn="just" eaLnBrk="1" hangingPunct="1"/>
            <a:r>
              <a:rPr lang="en-US" smtClean="0"/>
              <a:t>Starting at the top-left of the screen and going to the bottom-right, the electron beam is turned on a line at a time (1), then turned off to go back to the next line (2), then off once again to go back up to the top (3).</a:t>
            </a:r>
          </a:p>
        </p:txBody>
      </p:sp>
      <p:pic>
        <p:nvPicPr>
          <p:cNvPr id="72708" name="Picture 4" descr="RASTSC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4114800"/>
            <a:ext cx="3327400" cy="1847850"/>
          </a:xfrm>
          <a:prstGeom prst="rect">
            <a:avLst/>
          </a:prstGeom>
          <a:noFill/>
          <a:ln w="571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392871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AutoShape 4"/>
          <p:cNvSpPr>
            <a:spLocks noChangeArrowheads="1"/>
          </p:cNvSpPr>
          <p:nvPr/>
        </p:nvSpPr>
        <p:spPr bwMode="auto">
          <a:xfrm rot="5651532">
            <a:off x="127000" y="1136650"/>
            <a:ext cx="152400" cy="609600"/>
          </a:xfrm>
          <a:prstGeom prst="can">
            <a:avLst>
              <a:gd name="adj" fmla="val 75000"/>
            </a:avLst>
          </a:prstGeom>
          <a:solidFill>
            <a:schemeClr val="bg2"/>
          </a:solidFill>
          <a:ln w="9525">
            <a:solidFill>
              <a:schemeClr val="tx1"/>
            </a:solidFill>
            <a:round/>
            <a:headEnd/>
            <a:tailEnd/>
          </a:ln>
        </p:spPr>
        <p:txBody>
          <a:bodyPr wrap="none" anchor="ctr"/>
          <a:lstStyle/>
          <a:p>
            <a:endParaRPr lang="en-IN"/>
          </a:p>
        </p:txBody>
      </p:sp>
      <p:sp>
        <p:nvSpPr>
          <p:cNvPr id="73731" name="Rectangle 5"/>
          <p:cNvSpPr>
            <a:spLocks noChangeArrowheads="1"/>
          </p:cNvSpPr>
          <p:nvPr/>
        </p:nvSpPr>
        <p:spPr bwMode="auto">
          <a:xfrm>
            <a:off x="1016000" y="609600"/>
            <a:ext cx="3962400" cy="2286000"/>
          </a:xfrm>
          <a:prstGeom prst="rect">
            <a:avLst/>
          </a:prstGeom>
          <a:solidFill>
            <a:schemeClr val="accent1"/>
          </a:solidFill>
          <a:ln w="9525">
            <a:solidFill>
              <a:schemeClr val="tx1"/>
            </a:solidFill>
            <a:miter lim="800000"/>
            <a:headEnd/>
            <a:tailEnd/>
          </a:ln>
        </p:spPr>
        <p:txBody>
          <a:bodyPr wrap="none" anchor="ctr"/>
          <a:lstStyle/>
          <a:p>
            <a:endParaRPr lang="en-IN"/>
          </a:p>
        </p:txBody>
      </p:sp>
      <p:sp>
        <p:nvSpPr>
          <p:cNvPr id="73732" name="Line 6"/>
          <p:cNvSpPr>
            <a:spLocks noChangeShapeType="1"/>
          </p:cNvSpPr>
          <p:nvPr/>
        </p:nvSpPr>
        <p:spPr bwMode="auto">
          <a:xfrm>
            <a:off x="1320800" y="838200"/>
            <a:ext cx="3352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733" name="Line 7"/>
          <p:cNvSpPr>
            <a:spLocks noChangeShapeType="1"/>
          </p:cNvSpPr>
          <p:nvPr/>
        </p:nvSpPr>
        <p:spPr bwMode="auto">
          <a:xfrm flipV="1">
            <a:off x="501651" y="838200"/>
            <a:ext cx="4171949" cy="609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734" name="Rectangle 8"/>
          <p:cNvSpPr>
            <a:spLocks noChangeArrowheads="1"/>
          </p:cNvSpPr>
          <p:nvPr/>
        </p:nvSpPr>
        <p:spPr bwMode="auto">
          <a:xfrm>
            <a:off x="7010400" y="609600"/>
            <a:ext cx="3962400" cy="2286000"/>
          </a:xfrm>
          <a:prstGeom prst="rect">
            <a:avLst/>
          </a:prstGeom>
          <a:solidFill>
            <a:schemeClr val="accent1"/>
          </a:solidFill>
          <a:ln w="9525">
            <a:solidFill>
              <a:schemeClr val="tx1"/>
            </a:solidFill>
            <a:miter lim="800000"/>
            <a:headEnd/>
            <a:tailEnd/>
          </a:ln>
        </p:spPr>
        <p:txBody>
          <a:bodyPr wrap="none" anchor="ctr"/>
          <a:lstStyle/>
          <a:p>
            <a:endParaRPr lang="en-IN"/>
          </a:p>
        </p:txBody>
      </p:sp>
      <p:sp>
        <p:nvSpPr>
          <p:cNvPr id="73735" name="Line 9"/>
          <p:cNvSpPr>
            <a:spLocks noChangeShapeType="1"/>
          </p:cNvSpPr>
          <p:nvPr/>
        </p:nvSpPr>
        <p:spPr bwMode="auto">
          <a:xfrm>
            <a:off x="7315200" y="838200"/>
            <a:ext cx="3352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736" name="Line 10"/>
          <p:cNvSpPr>
            <a:spLocks noChangeShapeType="1"/>
          </p:cNvSpPr>
          <p:nvPr/>
        </p:nvSpPr>
        <p:spPr bwMode="auto">
          <a:xfrm>
            <a:off x="7315200" y="1066800"/>
            <a:ext cx="3352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737" name="Line 11"/>
          <p:cNvSpPr>
            <a:spLocks noChangeShapeType="1"/>
          </p:cNvSpPr>
          <p:nvPr/>
        </p:nvSpPr>
        <p:spPr bwMode="auto">
          <a:xfrm>
            <a:off x="7315200" y="1295400"/>
            <a:ext cx="3352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738" name="Line 12"/>
          <p:cNvSpPr>
            <a:spLocks noChangeShapeType="1"/>
          </p:cNvSpPr>
          <p:nvPr/>
        </p:nvSpPr>
        <p:spPr bwMode="auto">
          <a:xfrm>
            <a:off x="7315200" y="1524000"/>
            <a:ext cx="3352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739" name="Line 13"/>
          <p:cNvSpPr>
            <a:spLocks noChangeShapeType="1"/>
          </p:cNvSpPr>
          <p:nvPr/>
        </p:nvSpPr>
        <p:spPr bwMode="auto">
          <a:xfrm>
            <a:off x="7315200" y="1752600"/>
            <a:ext cx="3352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740" name="Line 14"/>
          <p:cNvSpPr>
            <a:spLocks noChangeShapeType="1"/>
          </p:cNvSpPr>
          <p:nvPr/>
        </p:nvSpPr>
        <p:spPr bwMode="auto">
          <a:xfrm>
            <a:off x="7315200" y="1981200"/>
            <a:ext cx="3352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741" name="AutoShape 15"/>
          <p:cNvSpPr>
            <a:spLocks noChangeArrowheads="1"/>
          </p:cNvSpPr>
          <p:nvPr/>
        </p:nvSpPr>
        <p:spPr bwMode="auto">
          <a:xfrm rot="5651532">
            <a:off x="5918200" y="1289050"/>
            <a:ext cx="152400" cy="609600"/>
          </a:xfrm>
          <a:prstGeom prst="can">
            <a:avLst>
              <a:gd name="adj" fmla="val 75000"/>
            </a:avLst>
          </a:prstGeom>
          <a:solidFill>
            <a:schemeClr val="bg2"/>
          </a:solidFill>
          <a:ln w="9525">
            <a:solidFill>
              <a:schemeClr val="tx1"/>
            </a:solidFill>
            <a:round/>
            <a:headEnd/>
            <a:tailEnd/>
          </a:ln>
        </p:spPr>
        <p:txBody>
          <a:bodyPr wrap="none" anchor="ctr"/>
          <a:lstStyle/>
          <a:p>
            <a:endParaRPr lang="en-IN"/>
          </a:p>
        </p:txBody>
      </p:sp>
      <p:sp>
        <p:nvSpPr>
          <p:cNvPr id="73742" name="Line 16"/>
          <p:cNvSpPr>
            <a:spLocks noChangeShapeType="1"/>
          </p:cNvSpPr>
          <p:nvPr/>
        </p:nvSpPr>
        <p:spPr bwMode="auto">
          <a:xfrm>
            <a:off x="6299200" y="1600200"/>
            <a:ext cx="4368800" cy="3810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743" name="Oval 17"/>
          <p:cNvSpPr>
            <a:spLocks noChangeArrowheads="1"/>
          </p:cNvSpPr>
          <p:nvPr/>
        </p:nvSpPr>
        <p:spPr bwMode="auto">
          <a:xfrm>
            <a:off x="8940800" y="990600"/>
            <a:ext cx="101600" cy="152400"/>
          </a:xfrm>
          <a:prstGeom prst="ellipse">
            <a:avLst/>
          </a:prstGeom>
          <a:solidFill>
            <a:srgbClr val="FF0000"/>
          </a:solidFill>
          <a:ln w="9525">
            <a:solidFill>
              <a:schemeClr val="tx1"/>
            </a:solidFill>
            <a:round/>
            <a:headEnd/>
            <a:tailEnd/>
          </a:ln>
        </p:spPr>
        <p:txBody>
          <a:bodyPr wrap="none" anchor="ctr"/>
          <a:lstStyle/>
          <a:p>
            <a:endParaRPr lang="en-IN"/>
          </a:p>
        </p:txBody>
      </p:sp>
      <p:sp>
        <p:nvSpPr>
          <p:cNvPr id="73744" name="Oval 18"/>
          <p:cNvSpPr>
            <a:spLocks noChangeArrowheads="1"/>
          </p:cNvSpPr>
          <p:nvPr/>
        </p:nvSpPr>
        <p:spPr bwMode="auto">
          <a:xfrm>
            <a:off x="8737600" y="1219200"/>
            <a:ext cx="101600" cy="152400"/>
          </a:xfrm>
          <a:prstGeom prst="ellipse">
            <a:avLst/>
          </a:prstGeom>
          <a:solidFill>
            <a:srgbClr val="FF0000"/>
          </a:solidFill>
          <a:ln w="9525">
            <a:solidFill>
              <a:schemeClr val="tx1"/>
            </a:solidFill>
            <a:round/>
            <a:headEnd/>
            <a:tailEnd/>
          </a:ln>
        </p:spPr>
        <p:txBody>
          <a:bodyPr wrap="none" anchor="ctr"/>
          <a:lstStyle/>
          <a:p>
            <a:endParaRPr lang="en-IN"/>
          </a:p>
        </p:txBody>
      </p:sp>
      <p:sp>
        <p:nvSpPr>
          <p:cNvPr id="73745" name="Oval 19"/>
          <p:cNvSpPr>
            <a:spLocks noChangeArrowheads="1"/>
          </p:cNvSpPr>
          <p:nvPr/>
        </p:nvSpPr>
        <p:spPr bwMode="auto">
          <a:xfrm>
            <a:off x="9144000" y="1219200"/>
            <a:ext cx="101600" cy="152400"/>
          </a:xfrm>
          <a:prstGeom prst="ellipse">
            <a:avLst/>
          </a:prstGeom>
          <a:solidFill>
            <a:srgbClr val="FF0000"/>
          </a:solidFill>
          <a:ln w="9525">
            <a:solidFill>
              <a:schemeClr val="tx1"/>
            </a:solidFill>
            <a:round/>
            <a:headEnd/>
            <a:tailEnd/>
          </a:ln>
        </p:spPr>
        <p:txBody>
          <a:bodyPr wrap="none" anchor="ctr"/>
          <a:lstStyle/>
          <a:p>
            <a:endParaRPr lang="en-IN"/>
          </a:p>
        </p:txBody>
      </p:sp>
      <p:sp>
        <p:nvSpPr>
          <p:cNvPr id="73746" name="Oval 20"/>
          <p:cNvSpPr>
            <a:spLocks noChangeArrowheads="1"/>
          </p:cNvSpPr>
          <p:nvPr/>
        </p:nvSpPr>
        <p:spPr bwMode="auto">
          <a:xfrm>
            <a:off x="9347200" y="1447800"/>
            <a:ext cx="101600" cy="152400"/>
          </a:xfrm>
          <a:prstGeom prst="ellipse">
            <a:avLst/>
          </a:prstGeom>
          <a:solidFill>
            <a:srgbClr val="FF0000"/>
          </a:solidFill>
          <a:ln w="9525">
            <a:solidFill>
              <a:schemeClr val="tx1"/>
            </a:solidFill>
            <a:round/>
            <a:headEnd/>
            <a:tailEnd/>
          </a:ln>
        </p:spPr>
        <p:txBody>
          <a:bodyPr wrap="none" anchor="ctr"/>
          <a:lstStyle/>
          <a:p>
            <a:endParaRPr lang="en-IN"/>
          </a:p>
        </p:txBody>
      </p:sp>
      <p:sp>
        <p:nvSpPr>
          <p:cNvPr id="73747" name="Oval 21"/>
          <p:cNvSpPr>
            <a:spLocks noChangeArrowheads="1"/>
          </p:cNvSpPr>
          <p:nvPr/>
        </p:nvSpPr>
        <p:spPr bwMode="auto">
          <a:xfrm>
            <a:off x="8534400" y="1447800"/>
            <a:ext cx="101600" cy="152400"/>
          </a:xfrm>
          <a:prstGeom prst="ellipse">
            <a:avLst/>
          </a:prstGeom>
          <a:solidFill>
            <a:srgbClr val="FF0000"/>
          </a:solidFill>
          <a:ln w="9525">
            <a:solidFill>
              <a:schemeClr val="tx1"/>
            </a:solidFill>
            <a:round/>
            <a:headEnd/>
            <a:tailEnd/>
          </a:ln>
        </p:spPr>
        <p:txBody>
          <a:bodyPr wrap="none" anchor="ctr"/>
          <a:lstStyle/>
          <a:p>
            <a:endParaRPr lang="en-IN"/>
          </a:p>
        </p:txBody>
      </p:sp>
      <p:sp>
        <p:nvSpPr>
          <p:cNvPr id="73748" name="Oval 22"/>
          <p:cNvSpPr>
            <a:spLocks noChangeArrowheads="1"/>
          </p:cNvSpPr>
          <p:nvPr/>
        </p:nvSpPr>
        <p:spPr bwMode="auto">
          <a:xfrm>
            <a:off x="8432800" y="1676400"/>
            <a:ext cx="101600" cy="152400"/>
          </a:xfrm>
          <a:prstGeom prst="ellipse">
            <a:avLst/>
          </a:prstGeom>
          <a:solidFill>
            <a:srgbClr val="FF0000"/>
          </a:solidFill>
          <a:ln w="9525">
            <a:solidFill>
              <a:schemeClr val="tx1"/>
            </a:solidFill>
            <a:round/>
            <a:headEnd/>
            <a:tailEnd/>
          </a:ln>
        </p:spPr>
        <p:txBody>
          <a:bodyPr wrap="none" anchor="ctr"/>
          <a:lstStyle/>
          <a:p>
            <a:pPr algn="ctr"/>
            <a:endParaRPr lang="en-IN"/>
          </a:p>
        </p:txBody>
      </p:sp>
      <p:sp>
        <p:nvSpPr>
          <p:cNvPr id="73749" name="Oval 23"/>
          <p:cNvSpPr>
            <a:spLocks noChangeArrowheads="1"/>
          </p:cNvSpPr>
          <p:nvPr/>
        </p:nvSpPr>
        <p:spPr bwMode="auto">
          <a:xfrm>
            <a:off x="9550400" y="1676400"/>
            <a:ext cx="101600" cy="152400"/>
          </a:xfrm>
          <a:prstGeom prst="ellipse">
            <a:avLst/>
          </a:prstGeom>
          <a:solidFill>
            <a:srgbClr val="FF0000"/>
          </a:solidFill>
          <a:ln w="9525">
            <a:solidFill>
              <a:schemeClr val="tx1"/>
            </a:solidFill>
            <a:round/>
            <a:headEnd/>
            <a:tailEnd/>
          </a:ln>
        </p:spPr>
        <p:txBody>
          <a:bodyPr wrap="none" anchor="ctr"/>
          <a:lstStyle/>
          <a:p>
            <a:endParaRPr lang="en-IN"/>
          </a:p>
        </p:txBody>
      </p:sp>
      <p:sp>
        <p:nvSpPr>
          <p:cNvPr id="73750" name="Oval 24"/>
          <p:cNvSpPr>
            <a:spLocks noChangeArrowheads="1"/>
          </p:cNvSpPr>
          <p:nvPr/>
        </p:nvSpPr>
        <p:spPr bwMode="auto">
          <a:xfrm>
            <a:off x="9855200" y="1905000"/>
            <a:ext cx="101600" cy="152400"/>
          </a:xfrm>
          <a:prstGeom prst="ellipse">
            <a:avLst/>
          </a:prstGeom>
          <a:solidFill>
            <a:srgbClr val="FF0000"/>
          </a:solidFill>
          <a:ln w="9525">
            <a:solidFill>
              <a:schemeClr val="tx1"/>
            </a:solidFill>
            <a:round/>
            <a:headEnd/>
            <a:tailEnd/>
          </a:ln>
        </p:spPr>
        <p:txBody>
          <a:bodyPr wrap="none" anchor="ctr"/>
          <a:lstStyle/>
          <a:p>
            <a:endParaRPr lang="en-IN"/>
          </a:p>
        </p:txBody>
      </p:sp>
      <p:sp>
        <p:nvSpPr>
          <p:cNvPr id="73751" name="Oval 25"/>
          <p:cNvSpPr>
            <a:spLocks noChangeArrowheads="1"/>
          </p:cNvSpPr>
          <p:nvPr/>
        </p:nvSpPr>
        <p:spPr bwMode="auto">
          <a:xfrm>
            <a:off x="8229600" y="1905000"/>
            <a:ext cx="101600" cy="152400"/>
          </a:xfrm>
          <a:prstGeom prst="ellipse">
            <a:avLst/>
          </a:prstGeom>
          <a:solidFill>
            <a:srgbClr val="FF0000"/>
          </a:solidFill>
          <a:ln w="9525">
            <a:solidFill>
              <a:schemeClr val="tx1"/>
            </a:solidFill>
            <a:round/>
            <a:headEnd/>
            <a:tailEnd/>
          </a:ln>
        </p:spPr>
        <p:txBody>
          <a:bodyPr wrap="none" anchor="ctr"/>
          <a:lstStyle/>
          <a:p>
            <a:endParaRPr lang="en-IN"/>
          </a:p>
        </p:txBody>
      </p:sp>
      <p:sp>
        <p:nvSpPr>
          <p:cNvPr id="73752" name="Rectangle 26"/>
          <p:cNvSpPr>
            <a:spLocks noChangeArrowheads="1"/>
          </p:cNvSpPr>
          <p:nvPr/>
        </p:nvSpPr>
        <p:spPr bwMode="auto">
          <a:xfrm>
            <a:off x="4165600" y="3657600"/>
            <a:ext cx="3962400" cy="2286000"/>
          </a:xfrm>
          <a:prstGeom prst="rect">
            <a:avLst/>
          </a:prstGeom>
          <a:solidFill>
            <a:schemeClr val="accent1"/>
          </a:solidFill>
          <a:ln w="9525">
            <a:solidFill>
              <a:schemeClr val="tx1"/>
            </a:solidFill>
            <a:miter lim="800000"/>
            <a:headEnd/>
            <a:tailEnd/>
          </a:ln>
        </p:spPr>
        <p:txBody>
          <a:bodyPr wrap="none" anchor="ctr"/>
          <a:lstStyle/>
          <a:p>
            <a:endParaRPr lang="en-IN"/>
          </a:p>
        </p:txBody>
      </p:sp>
      <p:sp>
        <p:nvSpPr>
          <p:cNvPr id="73753" name="Line 27"/>
          <p:cNvSpPr>
            <a:spLocks noChangeShapeType="1"/>
          </p:cNvSpPr>
          <p:nvPr/>
        </p:nvSpPr>
        <p:spPr bwMode="auto">
          <a:xfrm>
            <a:off x="4470400" y="3886200"/>
            <a:ext cx="3352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754" name="Line 28"/>
          <p:cNvSpPr>
            <a:spLocks noChangeShapeType="1"/>
          </p:cNvSpPr>
          <p:nvPr/>
        </p:nvSpPr>
        <p:spPr bwMode="auto">
          <a:xfrm>
            <a:off x="4470400" y="4114800"/>
            <a:ext cx="3352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755" name="Line 29"/>
          <p:cNvSpPr>
            <a:spLocks noChangeShapeType="1"/>
          </p:cNvSpPr>
          <p:nvPr/>
        </p:nvSpPr>
        <p:spPr bwMode="auto">
          <a:xfrm>
            <a:off x="4470400" y="4343400"/>
            <a:ext cx="3352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756" name="Line 30"/>
          <p:cNvSpPr>
            <a:spLocks noChangeShapeType="1"/>
          </p:cNvSpPr>
          <p:nvPr/>
        </p:nvSpPr>
        <p:spPr bwMode="auto">
          <a:xfrm>
            <a:off x="4470400" y="4572000"/>
            <a:ext cx="3352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757" name="Line 31"/>
          <p:cNvSpPr>
            <a:spLocks noChangeShapeType="1"/>
          </p:cNvSpPr>
          <p:nvPr/>
        </p:nvSpPr>
        <p:spPr bwMode="auto">
          <a:xfrm>
            <a:off x="4470400" y="4800600"/>
            <a:ext cx="3352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758" name="Line 32"/>
          <p:cNvSpPr>
            <a:spLocks noChangeShapeType="1"/>
          </p:cNvSpPr>
          <p:nvPr/>
        </p:nvSpPr>
        <p:spPr bwMode="auto">
          <a:xfrm>
            <a:off x="4470400" y="5029200"/>
            <a:ext cx="3352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759" name="Oval 33"/>
          <p:cNvSpPr>
            <a:spLocks noChangeArrowheads="1"/>
          </p:cNvSpPr>
          <p:nvPr/>
        </p:nvSpPr>
        <p:spPr bwMode="auto">
          <a:xfrm>
            <a:off x="6096000" y="4038600"/>
            <a:ext cx="101600" cy="152400"/>
          </a:xfrm>
          <a:prstGeom prst="ellipse">
            <a:avLst/>
          </a:prstGeom>
          <a:solidFill>
            <a:srgbClr val="FF0000"/>
          </a:solidFill>
          <a:ln w="9525">
            <a:solidFill>
              <a:schemeClr val="tx1"/>
            </a:solidFill>
            <a:round/>
            <a:headEnd/>
            <a:tailEnd/>
          </a:ln>
        </p:spPr>
        <p:txBody>
          <a:bodyPr wrap="none" anchor="ctr"/>
          <a:lstStyle/>
          <a:p>
            <a:endParaRPr lang="en-IN"/>
          </a:p>
        </p:txBody>
      </p:sp>
      <p:sp>
        <p:nvSpPr>
          <p:cNvPr id="73760" name="Oval 34"/>
          <p:cNvSpPr>
            <a:spLocks noChangeArrowheads="1"/>
          </p:cNvSpPr>
          <p:nvPr/>
        </p:nvSpPr>
        <p:spPr bwMode="auto">
          <a:xfrm>
            <a:off x="5892800" y="4267200"/>
            <a:ext cx="101600" cy="152400"/>
          </a:xfrm>
          <a:prstGeom prst="ellipse">
            <a:avLst/>
          </a:prstGeom>
          <a:solidFill>
            <a:srgbClr val="FF0000"/>
          </a:solidFill>
          <a:ln w="9525">
            <a:solidFill>
              <a:schemeClr val="tx1"/>
            </a:solidFill>
            <a:round/>
            <a:headEnd/>
            <a:tailEnd/>
          </a:ln>
        </p:spPr>
        <p:txBody>
          <a:bodyPr wrap="none" anchor="ctr"/>
          <a:lstStyle/>
          <a:p>
            <a:endParaRPr lang="en-IN"/>
          </a:p>
        </p:txBody>
      </p:sp>
      <p:sp>
        <p:nvSpPr>
          <p:cNvPr id="73761" name="Oval 35"/>
          <p:cNvSpPr>
            <a:spLocks noChangeArrowheads="1"/>
          </p:cNvSpPr>
          <p:nvPr/>
        </p:nvSpPr>
        <p:spPr bwMode="auto">
          <a:xfrm>
            <a:off x="6299200" y="4267200"/>
            <a:ext cx="101600" cy="152400"/>
          </a:xfrm>
          <a:prstGeom prst="ellipse">
            <a:avLst/>
          </a:prstGeom>
          <a:solidFill>
            <a:srgbClr val="FF0000"/>
          </a:solidFill>
          <a:ln w="9525">
            <a:solidFill>
              <a:schemeClr val="tx1"/>
            </a:solidFill>
            <a:round/>
            <a:headEnd/>
            <a:tailEnd/>
          </a:ln>
        </p:spPr>
        <p:txBody>
          <a:bodyPr wrap="none" anchor="ctr"/>
          <a:lstStyle/>
          <a:p>
            <a:endParaRPr lang="en-IN"/>
          </a:p>
        </p:txBody>
      </p:sp>
      <p:sp>
        <p:nvSpPr>
          <p:cNvPr id="73762" name="Oval 36"/>
          <p:cNvSpPr>
            <a:spLocks noChangeArrowheads="1"/>
          </p:cNvSpPr>
          <p:nvPr/>
        </p:nvSpPr>
        <p:spPr bwMode="auto">
          <a:xfrm>
            <a:off x="6502400" y="4495800"/>
            <a:ext cx="101600" cy="152400"/>
          </a:xfrm>
          <a:prstGeom prst="ellipse">
            <a:avLst/>
          </a:prstGeom>
          <a:solidFill>
            <a:srgbClr val="FF0000"/>
          </a:solidFill>
          <a:ln w="9525">
            <a:solidFill>
              <a:schemeClr val="tx1"/>
            </a:solidFill>
            <a:round/>
            <a:headEnd/>
            <a:tailEnd/>
          </a:ln>
        </p:spPr>
        <p:txBody>
          <a:bodyPr wrap="none" anchor="ctr"/>
          <a:lstStyle/>
          <a:p>
            <a:endParaRPr lang="en-IN"/>
          </a:p>
        </p:txBody>
      </p:sp>
      <p:sp>
        <p:nvSpPr>
          <p:cNvPr id="73763" name="Oval 37"/>
          <p:cNvSpPr>
            <a:spLocks noChangeArrowheads="1"/>
          </p:cNvSpPr>
          <p:nvPr/>
        </p:nvSpPr>
        <p:spPr bwMode="auto">
          <a:xfrm>
            <a:off x="5689600" y="4495800"/>
            <a:ext cx="101600" cy="152400"/>
          </a:xfrm>
          <a:prstGeom prst="ellipse">
            <a:avLst/>
          </a:prstGeom>
          <a:solidFill>
            <a:srgbClr val="FF0000"/>
          </a:solidFill>
          <a:ln w="9525">
            <a:solidFill>
              <a:schemeClr val="tx1"/>
            </a:solidFill>
            <a:round/>
            <a:headEnd/>
            <a:tailEnd/>
          </a:ln>
        </p:spPr>
        <p:txBody>
          <a:bodyPr wrap="none" anchor="ctr"/>
          <a:lstStyle/>
          <a:p>
            <a:endParaRPr lang="en-IN"/>
          </a:p>
        </p:txBody>
      </p:sp>
      <p:sp>
        <p:nvSpPr>
          <p:cNvPr id="73764" name="Oval 38"/>
          <p:cNvSpPr>
            <a:spLocks noChangeArrowheads="1"/>
          </p:cNvSpPr>
          <p:nvPr/>
        </p:nvSpPr>
        <p:spPr bwMode="auto">
          <a:xfrm>
            <a:off x="5588000" y="4724400"/>
            <a:ext cx="101600" cy="152400"/>
          </a:xfrm>
          <a:prstGeom prst="ellipse">
            <a:avLst/>
          </a:prstGeom>
          <a:solidFill>
            <a:srgbClr val="FF0000"/>
          </a:solidFill>
          <a:ln w="9525">
            <a:solidFill>
              <a:schemeClr val="tx1"/>
            </a:solidFill>
            <a:round/>
            <a:headEnd/>
            <a:tailEnd/>
          </a:ln>
        </p:spPr>
        <p:txBody>
          <a:bodyPr wrap="none" anchor="ctr"/>
          <a:lstStyle/>
          <a:p>
            <a:pPr algn="ctr"/>
            <a:endParaRPr lang="en-IN"/>
          </a:p>
        </p:txBody>
      </p:sp>
      <p:sp>
        <p:nvSpPr>
          <p:cNvPr id="73765" name="Oval 39"/>
          <p:cNvSpPr>
            <a:spLocks noChangeArrowheads="1"/>
          </p:cNvSpPr>
          <p:nvPr/>
        </p:nvSpPr>
        <p:spPr bwMode="auto">
          <a:xfrm>
            <a:off x="6705600" y="4724400"/>
            <a:ext cx="101600" cy="152400"/>
          </a:xfrm>
          <a:prstGeom prst="ellipse">
            <a:avLst/>
          </a:prstGeom>
          <a:solidFill>
            <a:srgbClr val="FF0000"/>
          </a:solidFill>
          <a:ln w="9525">
            <a:solidFill>
              <a:schemeClr val="tx1"/>
            </a:solidFill>
            <a:round/>
            <a:headEnd/>
            <a:tailEnd/>
          </a:ln>
        </p:spPr>
        <p:txBody>
          <a:bodyPr wrap="none" anchor="ctr"/>
          <a:lstStyle/>
          <a:p>
            <a:endParaRPr lang="en-IN"/>
          </a:p>
        </p:txBody>
      </p:sp>
      <p:sp>
        <p:nvSpPr>
          <p:cNvPr id="73766" name="Oval 40"/>
          <p:cNvSpPr>
            <a:spLocks noChangeArrowheads="1"/>
          </p:cNvSpPr>
          <p:nvPr/>
        </p:nvSpPr>
        <p:spPr bwMode="auto">
          <a:xfrm>
            <a:off x="7010400" y="4953000"/>
            <a:ext cx="101600" cy="152400"/>
          </a:xfrm>
          <a:prstGeom prst="ellipse">
            <a:avLst/>
          </a:prstGeom>
          <a:solidFill>
            <a:srgbClr val="FF0000"/>
          </a:solidFill>
          <a:ln w="9525">
            <a:solidFill>
              <a:schemeClr val="tx1"/>
            </a:solidFill>
            <a:round/>
            <a:headEnd/>
            <a:tailEnd/>
          </a:ln>
        </p:spPr>
        <p:txBody>
          <a:bodyPr wrap="none" anchor="ctr"/>
          <a:lstStyle/>
          <a:p>
            <a:endParaRPr lang="en-IN"/>
          </a:p>
        </p:txBody>
      </p:sp>
      <p:sp>
        <p:nvSpPr>
          <p:cNvPr id="73767" name="Oval 41"/>
          <p:cNvSpPr>
            <a:spLocks noChangeArrowheads="1"/>
          </p:cNvSpPr>
          <p:nvPr/>
        </p:nvSpPr>
        <p:spPr bwMode="auto">
          <a:xfrm>
            <a:off x="5384800" y="4953000"/>
            <a:ext cx="101600" cy="152400"/>
          </a:xfrm>
          <a:prstGeom prst="ellipse">
            <a:avLst/>
          </a:prstGeom>
          <a:solidFill>
            <a:srgbClr val="FF0000"/>
          </a:solidFill>
          <a:ln w="9525">
            <a:solidFill>
              <a:schemeClr val="tx1"/>
            </a:solidFill>
            <a:round/>
            <a:headEnd/>
            <a:tailEnd/>
          </a:ln>
        </p:spPr>
        <p:txBody>
          <a:bodyPr wrap="none" anchor="ctr"/>
          <a:lstStyle/>
          <a:p>
            <a:endParaRPr lang="en-IN"/>
          </a:p>
        </p:txBody>
      </p:sp>
      <p:sp>
        <p:nvSpPr>
          <p:cNvPr id="73768" name="Line 42"/>
          <p:cNvSpPr>
            <a:spLocks noChangeShapeType="1"/>
          </p:cNvSpPr>
          <p:nvPr/>
        </p:nvSpPr>
        <p:spPr bwMode="auto">
          <a:xfrm>
            <a:off x="4470400" y="5257800"/>
            <a:ext cx="3352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769" name="Line 43"/>
          <p:cNvSpPr>
            <a:spLocks noChangeShapeType="1"/>
          </p:cNvSpPr>
          <p:nvPr/>
        </p:nvSpPr>
        <p:spPr bwMode="auto">
          <a:xfrm>
            <a:off x="4470400" y="5257800"/>
            <a:ext cx="3352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770" name="Line 44"/>
          <p:cNvSpPr>
            <a:spLocks noChangeShapeType="1"/>
          </p:cNvSpPr>
          <p:nvPr/>
        </p:nvSpPr>
        <p:spPr bwMode="auto">
          <a:xfrm>
            <a:off x="4470400" y="5943600"/>
            <a:ext cx="3352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771" name="Line 45"/>
          <p:cNvSpPr>
            <a:spLocks noChangeShapeType="1"/>
          </p:cNvSpPr>
          <p:nvPr/>
        </p:nvSpPr>
        <p:spPr bwMode="auto">
          <a:xfrm>
            <a:off x="4470400" y="5486400"/>
            <a:ext cx="3352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772" name="Line 46"/>
          <p:cNvSpPr>
            <a:spLocks noChangeShapeType="1"/>
          </p:cNvSpPr>
          <p:nvPr/>
        </p:nvSpPr>
        <p:spPr bwMode="auto">
          <a:xfrm>
            <a:off x="4470400" y="5715000"/>
            <a:ext cx="3352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773" name="AutoShape 47"/>
          <p:cNvSpPr>
            <a:spLocks noChangeArrowheads="1"/>
          </p:cNvSpPr>
          <p:nvPr/>
        </p:nvSpPr>
        <p:spPr bwMode="auto">
          <a:xfrm rot="5651532">
            <a:off x="5918200" y="1295400"/>
            <a:ext cx="152400" cy="609600"/>
          </a:xfrm>
          <a:prstGeom prst="can">
            <a:avLst>
              <a:gd name="adj" fmla="val 75000"/>
            </a:avLst>
          </a:prstGeom>
          <a:solidFill>
            <a:schemeClr val="bg2"/>
          </a:solidFill>
          <a:ln w="9525">
            <a:solidFill>
              <a:schemeClr val="tx1"/>
            </a:solidFill>
            <a:round/>
            <a:headEnd/>
            <a:tailEnd/>
          </a:ln>
        </p:spPr>
        <p:txBody>
          <a:bodyPr wrap="none" anchor="ctr"/>
          <a:lstStyle/>
          <a:p>
            <a:endParaRPr lang="en-IN"/>
          </a:p>
        </p:txBody>
      </p:sp>
      <p:sp>
        <p:nvSpPr>
          <p:cNvPr id="73774" name="Line 48"/>
          <p:cNvSpPr>
            <a:spLocks noChangeShapeType="1"/>
          </p:cNvSpPr>
          <p:nvPr/>
        </p:nvSpPr>
        <p:spPr bwMode="auto">
          <a:xfrm>
            <a:off x="6299200" y="1600200"/>
            <a:ext cx="4368800" cy="3810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775" name="AutoShape 49"/>
          <p:cNvSpPr>
            <a:spLocks noChangeArrowheads="1"/>
          </p:cNvSpPr>
          <p:nvPr/>
        </p:nvSpPr>
        <p:spPr bwMode="auto">
          <a:xfrm rot="5651532">
            <a:off x="5918200" y="1295400"/>
            <a:ext cx="152400" cy="609600"/>
          </a:xfrm>
          <a:prstGeom prst="can">
            <a:avLst>
              <a:gd name="adj" fmla="val 75000"/>
            </a:avLst>
          </a:prstGeom>
          <a:solidFill>
            <a:schemeClr val="bg2"/>
          </a:solidFill>
          <a:ln w="9525">
            <a:solidFill>
              <a:schemeClr val="tx1"/>
            </a:solidFill>
            <a:round/>
            <a:headEnd/>
            <a:tailEnd/>
          </a:ln>
        </p:spPr>
        <p:txBody>
          <a:bodyPr wrap="none" anchor="ctr"/>
          <a:lstStyle/>
          <a:p>
            <a:endParaRPr lang="en-IN"/>
          </a:p>
        </p:txBody>
      </p:sp>
      <p:sp>
        <p:nvSpPr>
          <p:cNvPr id="73776" name="Line 50"/>
          <p:cNvSpPr>
            <a:spLocks noChangeShapeType="1"/>
          </p:cNvSpPr>
          <p:nvPr/>
        </p:nvSpPr>
        <p:spPr bwMode="auto">
          <a:xfrm>
            <a:off x="3149600" y="4572000"/>
            <a:ext cx="4673600" cy="11430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777" name="AutoShape 51"/>
          <p:cNvSpPr>
            <a:spLocks noChangeArrowheads="1"/>
          </p:cNvSpPr>
          <p:nvPr/>
        </p:nvSpPr>
        <p:spPr bwMode="auto">
          <a:xfrm rot="5651532">
            <a:off x="2768600" y="4267200"/>
            <a:ext cx="152400" cy="609600"/>
          </a:xfrm>
          <a:prstGeom prst="can">
            <a:avLst>
              <a:gd name="adj" fmla="val 75000"/>
            </a:avLst>
          </a:prstGeom>
          <a:solidFill>
            <a:schemeClr val="bg2"/>
          </a:solidFill>
          <a:ln w="9525">
            <a:solidFill>
              <a:schemeClr val="tx1"/>
            </a:solidFill>
            <a:round/>
            <a:headEnd/>
            <a:tailEnd/>
          </a:ln>
        </p:spPr>
        <p:txBody>
          <a:bodyPr wrap="none" anchor="ctr"/>
          <a:lstStyle/>
          <a:p>
            <a:endParaRPr lang="en-IN"/>
          </a:p>
        </p:txBody>
      </p:sp>
      <p:sp>
        <p:nvSpPr>
          <p:cNvPr id="73778" name="Oval 52"/>
          <p:cNvSpPr>
            <a:spLocks noChangeArrowheads="1"/>
          </p:cNvSpPr>
          <p:nvPr/>
        </p:nvSpPr>
        <p:spPr bwMode="auto">
          <a:xfrm>
            <a:off x="5181600" y="5181600"/>
            <a:ext cx="101600" cy="152400"/>
          </a:xfrm>
          <a:prstGeom prst="ellipse">
            <a:avLst/>
          </a:prstGeom>
          <a:solidFill>
            <a:srgbClr val="FF0000"/>
          </a:solidFill>
          <a:ln w="9525">
            <a:solidFill>
              <a:schemeClr val="tx1"/>
            </a:solidFill>
            <a:round/>
            <a:headEnd/>
            <a:tailEnd/>
          </a:ln>
        </p:spPr>
        <p:txBody>
          <a:bodyPr wrap="none" anchor="ctr"/>
          <a:lstStyle/>
          <a:p>
            <a:endParaRPr lang="en-IN"/>
          </a:p>
        </p:txBody>
      </p:sp>
      <p:sp>
        <p:nvSpPr>
          <p:cNvPr id="73779" name="Oval 53"/>
          <p:cNvSpPr>
            <a:spLocks noChangeArrowheads="1"/>
          </p:cNvSpPr>
          <p:nvPr/>
        </p:nvSpPr>
        <p:spPr bwMode="auto">
          <a:xfrm>
            <a:off x="4978400" y="5410200"/>
            <a:ext cx="101600" cy="152400"/>
          </a:xfrm>
          <a:prstGeom prst="ellipse">
            <a:avLst/>
          </a:prstGeom>
          <a:solidFill>
            <a:srgbClr val="FF0000"/>
          </a:solidFill>
          <a:ln w="9525">
            <a:solidFill>
              <a:schemeClr val="tx1"/>
            </a:solidFill>
            <a:round/>
            <a:headEnd/>
            <a:tailEnd/>
          </a:ln>
        </p:spPr>
        <p:txBody>
          <a:bodyPr wrap="none" anchor="ctr"/>
          <a:lstStyle/>
          <a:p>
            <a:endParaRPr lang="en-IN"/>
          </a:p>
        </p:txBody>
      </p:sp>
      <p:sp>
        <p:nvSpPr>
          <p:cNvPr id="73780" name="Oval 54"/>
          <p:cNvSpPr>
            <a:spLocks noChangeArrowheads="1"/>
          </p:cNvSpPr>
          <p:nvPr/>
        </p:nvSpPr>
        <p:spPr bwMode="auto">
          <a:xfrm>
            <a:off x="4775200" y="5638800"/>
            <a:ext cx="101600" cy="152400"/>
          </a:xfrm>
          <a:prstGeom prst="ellipse">
            <a:avLst/>
          </a:prstGeom>
          <a:solidFill>
            <a:srgbClr val="FF0000"/>
          </a:solidFill>
          <a:ln w="9525">
            <a:solidFill>
              <a:schemeClr val="tx1"/>
            </a:solidFill>
            <a:round/>
            <a:headEnd/>
            <a:tailEnd/>
          </a:ln>
        </p:spPr>
        <p:txBody>
          <a:bodyPr wrap="none" anchor="ctr"/>
          <a:lstStyle/>
          <a:p>
            <a:endParaRPr lang="en-IN"/>
          </a:p>
        </p:txBody>
      </p:sp>
      <p:sp>
        <p:nvSpPr>
          <p:cNvPr id="73781" name="Oval 55"/>
          <p:cNvSpPr>
            <a:spLocks noChangeArrowheads="1"/>
          </p:cNvSpPr>
          <p:nvPr/>
        </p:nvSpPr>
        <p:spPr bwMode="auto">
          <a:xfrm>
            <a:off x="7620000" y="5638800"/>
            <a:ext cx="101600" cy="152400"/>
          </a:xfrm>
          <a:prstGeom prst="ellipse">
            <a:avLst/>
          </a:prstGeom>
          <a:solidFill>
            <a:srgbClr val="FF0000"/>
          </a:solidFill>
          <a:ln w="9525">
            <a:solidFill>
              <a:schemeClr val="tx1"/>
            </a:solidFill>
            <a:round/>
            <a:headEnd/>
            <a:tailEnd/>
          </a:ln>
        </p:spPr>
        <p:txBody>
          <a:bodyPr wrap="none" anchor="ctr"/>
          <a:lstStyle/>
          <a:p>
            <a:endParaRPr lang="en-IN"/>
          </a:p>
        </p:txBody>
      </p:sp>
      <p:sp>
        <p:nvSpPr>
          <p:cNvPr id="73782" name="Oval 56"/>
          <p:cNvSpPr>
            <a:spLocks noChangeArrowheads="1"/>
          </p:cNvSpPr>
          <p:nvPr/>
        </p:nvSpPr>
        <p:spPr bwMode="auto">
          <a:xfrm>
            <a:off x="7416800" y="5410200"/>
            <a:ext cx="101600" cy="152400"/>
          </a:xfrm>
          <a:prstGeom prst="ellipse">
            <a:avLst/>
          </a:prstGeom>
          <a:solidFill>
            <a:srgbClr val="FF0000"/>
          </a:solidFill>
          <a:ln w="9525">
            <a:solidFill>
              <a:schemeClr val="tx1"/>
            </a:solidFill>
            <a:round/>
            <a:headEnd/>
            <a:tailEnd/>
          </a:ln>
        </p:spPr>
        <p:txBody>
          <a:bodyPr wrap="none" anchor="ctr"/>
          <a:lstStyle/>
          <a:p>
            <a:endParaRPr lang="en-IN"/>
          </a:p>
        </p:txBody>
      </p:sp>
      <p:sp>
        <p:nvSpPr>
          <p:cNvPr id="73783" name="Oval 57"/>
          <p:cNvSpPr>
            <a:spLocks noChangeArrowheads="1"/>
          </p:cNvSpPr>
          <p:nvPr/>
        </p:nvSpPr>
        <p:spPr bwMode="auto">
          <a:xfrm>
            <a:off x="7213600" y="5181600"/>
            <a:ext cx="101600" cy="152400"/>
          </a:xfrm>
          <a:prstGeom prst="ellipse">
            <a:avLst/>
          </a:prstGeom>
          <a:solidFill>
            <a:srgbClr val="FF0000"/>
          </a:solidFill>
          <a:ln w="9525">
            <a:solidFill>
              <a:schemeClr val="tx1"/>
            </a:solidFill>
            <a:round/>
            <a:headEnd/>
            <a:tailEnd/>
          </a:ln>
        </p:spPr>
        <p:txBody>
          <a:bodyPr wrap="none" anchor="ctr"/>
          <a:lstStyle/>
          <a:p>
            <a:endParaRPr lang="en-IN"/>
          </a:p>
        </p:txBody>
      </p:sp>
      <p:sp>
        <p:nvSpPr>
          <p:cNvPr id="73784" name="Oval 58"/>
          <p:cNvSpPr>
            <a:spLocks noChangeArrowheads="1"/>
          </p:cNvSpPr>
          <p:nvPr/>
        </p:nvSpPr>
        <p:spPr bwMode="auto">
          <a:xfrm>
            <a:off x="5283200" y="5638800"/>
            <a:ext cx="101600" cy="152400"/>
          </a:xfrm>
          <a:prstGeom prst="ellipse">
            <a:avLst/>
          </a:prstGeom>
          <a:solidFill>
            <a:srgbClr val="FF0000"/>
          </a:solidFill>
          <a:ln w="9525">
            <a:solidFill>
              <a:schemeClr val="tx1"/>
            </a:solidFill>
            <a:round/>
            <a:headEnd/>
            <a:tailEnd/>
          </a:ln>
        </p:spPr>
        <p:txBody>
          <a:bodyPr wrap="none" anchor="ctr"/>
          <a:lstStyle/>
          <a:p>
            <a:endParaRPr lang="en-IN"/>
          </a:p>
        </p:txBody>
      </p:sp>
      <p:sp>
        <p:nvSpPr>
          <p:cNvPr id="73785" name="Oval 59"/>
          <p:cNvSpPr>
            <a:spLocks noChangeArrowheads="1"/>
          </p:cNvSpPr>
          <p:nvPr/>
        </p:nvSpPr>
        <p:spPr bwMode="auto">
          <a:xfrm>
            <a:off x="5791200" y="5638800"/>
            <a:ext cx="101600" cy="152400"/>
          </a:xfrm>
          <a:prstGeom prst="ellipse">
            <a:avLst/>
          </a:prstGeom>
          <a:solidFill>
            <a:srgbClr val="FF0000"/>
          </a:solidFill>
          <a:ln w="9525">
            <a:solidFill>
              <a:schemeClr val="tx1"/>
            </a:solidFill>
            <a:round/>
            <a:headEnd/>
            <a:tailEnd/>
          </a:ln>
        </p:spPr>
        <p:txBody>
          <a:bodyPr wrap="none" anchor="ctr"/>
          <a:lstStyle/>
          <a:p>
            <a:endParaRPr lang="en-IN"/>
          </a:p>
        </p:txBody>
      </p:sp>
      <p:sp>
        <p:nvSpPr>
          <p:cNvPr id="73786" name="Oval 60"/>
          <p:cNvSpPr>
            <a:spLocks noChangeArrowheads="1"/>
          </p:cNvSpPr>
          <p:nvPr/>
        </p:nvSpPr>
        <p:spPr bwMode="auto">
          <a:xfrm>
            <a:off x="6299200" y="5638800"/>
            <a:ext cx="101600" cy="152400"/>
          </a:xfrm>
          <a:prstGeom prst="ellipse">
            <a:avLst/>
          </a:prstGeom>
          <a:solidFill>
            <a:srgbClr val="FF0000"/>
          </a:solidFill>
          <a:ln w="9525">
            <a:solidFill>
              <a:schemeClr val="tx1"/>
            </a:solidFill>
            <a:round/>
            <a:headEnd/>
            <a:tailEnd/>
          </a:ln>
        </p:spPr>
        <p:txBody>
          <a:bodyPr wrap="none" anchor="ctr"/>
          <a:lstStyle/>
          <a:p>
            <a:endParaRPr lang="en-IN"/>
          </a:p>
        </p:txBody>
      </p:sp>
      <p:sp>
        <p:nvSpPr>
          <p:cNvPr id="73787" name="Oval 61"/>
          <p:cNvSpPr>
            <a:spLocks noChangeArrowheads="1"/>
          </p:cNvSpPr>
          <p:nvPr/>
        </p:nvSpPr>
        <p:spPr bwMode="auto">
          <a:xfrm>
            <a:off x="6807200" y="5638800"/>
            <a:ext cx="101600" cy="152400"/>
          </a:xfrm>
          <a:prstGeom prst="ellipse">
            <a:avLst/>
          </a:prstGeom>
          <a:solidFill>
            <a:srgbClr val="FF0000"/>
          </a:solidFill>
          <a:ln w="9525">
            <a:solidFill>
              <a:schemeClr val="tx1"/>
            </a:solidFill>
            <a:round/>
            <a:headEnd/>
            <a:tailEnd/>
          </a:ln>
        </p:spPr>
        <p:txBody>
          <a:bodyPr wrap="none" anchor="ctr"/>
          <a:lstStyle/>
          <a:p>
            <a:endParaRPr lang="en-IN"/>
          </a:p>
        </p:txBody>
      </p:sp>
      <p:sp>
        <p:nvSpPr>
          <p:cNvPr id="73788" name="Oval 62"/>
          <p:cNvSpPr>
            <a:spLocks noChangeArrowheads="1"/>
          </p:cNvSpPr>
          <p:nvPr/>
        </p:nvSpPr>
        <p:spPr bwMode="auto">
          <a:xfrm>
            <a:off x="7213600" y="5638800"/>
            <a:ext cx="101600" cy="152400"/>
          </a:xfrm>
          <a:prstGeom prst="ellipse">
            <a:avLst/>
          </a:prstGeom>
          <a:solidFill>
            <a:srgbClr val="FF0000"/>
          </a:solidFill>
          <a:ln w="9525">
            <a:solidFill>
              <a:schemeClr val="tx1"/>
            </a:solidFill>
            <a:round/>
            <a:headEnd/>
            <a:tailEnd/>
          </a:ln>
        </p:spPr>
        <p:txBody>
          <a:bodyPr wrap="none" anchor="ctr"/>
          <a:lstStyle/>
          <a:p>
            <a:endParaRPr lang="en-IN"/>
          </a:p>
        </p:txBody>
      </p:sp>
      <p:sp>
        <p:nvSpPr>
          <p:cNvPr id="73789" name="Text Box 63"/>
          <p:cNvSpPr txBox="1">
            <a:spLocks noChangeArrowheads="1"/>
          </p:cNvSpPr>
          <p:nvPr/>
        </p:nvSpPr>
        <p:spPr bwMode="auto">
          <a:xfrm>
            <a:off x="1972733" y="6248401"/>
            <a:ext cx="60452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t>Raster scan display system draws a discrete set of points</a:t>
            </a:r>
          </a:p>
        </p:txBody>
      </p:sp>
    </p:spTree>
    <p:extLst>
      <p:ext uri="{BB962C8B-B14F-4D97-AF65-F5344CB8AC3E}">
        <p14:creationId xmlns:p14="http://schemas.microsoft.com/office/powerpoint/2010/main" val="411995328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778" name="Group 21"/>
          <p:cNvGrpSpPr>
            <a:grpSpLocks/>
          </p:cNvGrpSpPr>
          <p:nvPr/>
        </p:nvGrpSpPr>
        <p:grpSpPr bwMode="auto">
          <a:xfrm>
            <a:off x="203200" y="762000"/>
            <a:ext cx="11379200" cy="4963418"/>
            <a:chOff x="152400" y="762000"/>
            <a:chExt cx="8534400" cy="4963418"/>
          </a:xfrm>
        </p:grpSpPr>
        <p:cxnSp>
          <p:nvCxnSpPr>
            <p:cNvPr id="5" name="Straight Connector 4"/>
            <p:cNvCxnSpPr/>
            <p:nvPr/>
          </p:nvCxnSpPr>
          <p:spPr bwMode="auto">
            <a:xfrm>
              <a:off x="152400" y="3429000"/>
              <a:ext cx="8534400" cy="1588"/>
            </a:xfrm>
            <a:prstGeom prst="line">
              <a:avLst/>
            </a:prstGeom>
            <a:ln>
              <a:solidFill>
                <a:schemeClr val="bg2">
                  <a:lumMod val="75000"/>
                </a:schemeClr>
              </a:solidFill>
            </a:ln>
            <a:effectLst>
              <a:glow rad="101600">
                <a:schemeClr val="bg2">
                  <a:lumMod val="75000"/>
                  <a:alpha val="60000"/>
                </a:schemeClr>
              </a:glow>
              <a:outerShdw blurRad="40000" dist="23000" dir="5400000" rotWithShape="0">
                <a:srgbClr val="000000">
                  <a:alpha val="35000"/>
                </a:srgbClr>
              </a:outerShdw>
            </a:effectLst>
            <a:scene3d>
              <a:camera prst="orthographicFront"/>
              <a:lightRig rig="threePt" dir="t"/>
            </a:scene3d>
            <a:sp3d>
              <a:bevelT w="165100" prst="coolSlant"/>
            </a:sp3d>
          </p:spPr>
          <p:style>
            <a:lnRef idx="3">
              <a:schemeClr val="accent3"/>
            </a:lnRef>
            <a:fillRef idx="0">
              <a:schemeClr val="accent3"/>
            </a:fillRef>
            <a:effectRef idx="2">
              <a:schemeClr val="accent3"/>
            </a:effectRef>
            <a:fontRef idx="minor">
              <a:schemeClr val="tx1"/>
            </a:fontRef>
          </p:style>
        </p:cxnSp>
        <p:sp>
          <p:nvSpPr>
            <p:cNvPr id="6" name="Rectangle 5"/>
            <p:cNvSpPr/>
            <p:nvPr/>
          </p:nvSpPr>
          <p:spPr bwMode="auto">
            <a:xfrm>
              <a:off x="914400" y="762000"/>
              <a:ext cx="2743200" cy="1371600"/>
            </a:xfrm>
            <a:prstGeom prst="rect">
              <a:avLst/>
            </a:prstGeom>
            <a:ln/>
          </p:spPr>
          <p:style>
            <a:lnRef idx="1">
              <a:schemeClr val="accent3"/>
            </a:lnRef>
            <a:fillRef idx="3">
              <a:schemeClr val="accent3"/>
            </a:fillRef>
            <a:effectRef idx="2">
              <a:schemeClr val="accent3"/>
            </a:effectRef>
            <a:fontRef idx="minor">
              <a:schemeClr val="lt1"/>
            </a:fontRef>
          </p:style>
          <p:txBody>
            <a:bodyPr anchor="ctr"/>
            <a:lstStyle/>
            <a:p>
              <a:pPr algn="ctr" eaLnBrk="0" fontAlgn="auto" hangingPunct="0">
                <a:spcBef>
                  <a:spcPts val="0"/>
                </a:spcBef>
                <a:spcAft>
                  <a:spcPts val="0"/>
                </a:spcAft>
                <a:defRPr/>
              </a:pPr>
              <a:endParaRPr lang="en-US" sz="3200"/>
            </a:p>
          </p:txBody>
        </p:sp>
        <p:sp>
          <p:nvSpPr>
            <p:cNvPr id="7" name="Rectangle 6"/>
            <p:cNvSpPr/>
            <p:nvPr/>
          </p:nvSpPr>
          <p:spPr bwMode="auto">
            <a:xfrm>
              <a:off x="5334000" y="762000"/>
              <a:ext cx="2743200" cy="1371600"/>
            </a:xfrm>
            <a:prstGeom prst="rect">
              <a:avLst/>
            </a:prstGeom>
            <a:ln/>
          </p:spPr>
          <p:style>
            <a:lnRef idx="1">
              <a:schemeClr val="accent3"/>
            </a:lnRef>
            <a:fillRef idx="3">
              <a:schemeClr val="accent3"/>
            </a:fillRef>
            <a:effectRef idx="2">
              <a:schemeClr val="accent3"/>
            </a:effectRef>
            <a:fontRef idx="minor">
              <a:schemeClr val="lt1"/>
            </a:fontRef>
          </p:style>
          <p:txBody>
            <a:bodyPr anchor="ctr"/>
            <a:lstStyle/>
            <a:p>
              <a:pPr algn="ctr" eaLnBrk="0" fontAlgn="auto" hangingPunct="0">
                <a:spcBef>
                  <a:spcPts val="0"/>
                </a:spcBef>
                <a:spcAft>
                  <a:spcPts val="0"/>
                </a:spcAft>
                <a:defRPr/>
              </a:pPr>
              <a:endParaRPr lang="en-US" sz="3200"/>
            </a:p>
          </p:txBody>
        </p:sp>
        <p:sp>
          <p:nvSpPr>
            <p:cNvPr id="8" name="Rectangle 7"/>
            <p:cNvSpPr/>
            <p:nvPr/>
          </p:nvSpPr>
          <p:spPr bwMode="auto">
            <a:xfrm>
              <a:off x="381000" y="4343400"/>
              <a:ext cx="2743200" cy="1371600"/>
            </a:xfrm>
            <a:prstGeom prst="rect">
              <a:avLst/>
            </a:prstGeom>
            <a:ln/>
          </p:spPr>
          <p:style>
            <a:lnRef idx="1">
              <a:schemeClr val="accent3"/>
            </a:lnRef>
            <a:fillRef idx="3">
              <a:schemeClr val="accent3"/>
            </a:fillRef>
            <a:effectRef idx="2">
              <a:schemeClr val="accent3"/>
            </a:effectRef>
            <a:fontRef idx="minor">
              <a:schemeClr val="lt1"/>
            </a:fontRef>
          </p:style>
          <p:txBody>
            <a:bodyPr anchor="ctr"/>
            <a:lstStyle/>
            <a:p>
              <a:pPr algn="ctr" eaLnBrk="0" fontAlgn="auto" hangingPunct="0">
                <a:spcBef>
                  <a:spcPts val="0"/>
                </a:spcBef>
                <a:spcAft>
                  <a:spcPts val="0"/>
                </a:spcAft>
                <a:defRPr/>
              </a:pPr>
              <a:endParaRPr lang="en-US" sz="3200"/>
            </a:p>
          </p:txBody>
        </p:sp>
        <p:sp>
          <p:nvSpPr>
            <p:cNvPr id="9" name="Rectangle 8"/>
            <p:cNvSpPr/>
            <p:nvPr/>
          </p:nvSpPr>
          <p:spPr bwMode="auto">
            <a:xfrm>
              <a:off x="4038600" y="4343400"/>
              <a:ext cx="2743200" cy="1371600"/>
            </a:xfrm>
            <a:prstGeom prst="rect">
              <a:avLst/>
            </a:prstGeom>
            <a:ln/>
          </p:spPr>
          <p:style>
            <a:lnRef idx="1">
              <a:schemeClr val="accent3"/>
            </a:lnRef>
            <a:fillRef idx="3">
              <a:schemeClr val="accent3"/>
            </a:fillRef>
            <a:effectRef idx="2">
              <a:schemeClr val="accent3"/>
            </a:effectRef>
            <a:fontRef idx="minor">
              <a:schemeClr val="lt1"/>
            </a:fontRef>
          </p:style>
          <p:txBody>
            <a:bodyPr anchor="ctr"/>
            <a:lstStyle/>
            <a:p>
              <a:pPr algn="ctr" eaLnBrk="0" fontAlgn="auto" hangingPunct="0">
                <a:spcBef>
                  <a:spcPts val="0"/>
                </a:spcBef>
                <a:spcAft>
                  <a:spcPts val="0"/>
                </a:spcAft>
                <a:defRPr/>
              </a:pPr>
              <a:endParaRPr lang="en-US" sz="3200"/>
            </a:p>
          </p:txBody>
        </p:sp>
        <p:cxnSp>
          <p:nvCxnSpPr>
            <p:cNvPr id="10" name="Straight Connector 9"/>
            <p:cNvCxnSpPr/>
            <p:nvPr/>
          </p:nvCxnSpPr>
          <p:spPr bwMode="auto">
            <a:xfrm rot="5400000">
              <a:off x="1638301" y="2781300"/>
              <a:ext cx="1295400" cy="3175"/>
            </a:xfrm>
            <a:prstGeom prst="line">
              <a:avLst/>
            </a:prstGeom>
            <a:ln>
              <a:solidFill>
                <a:schemeClr val="bg2">
                  <a:lumMod val="75000"/>
                </a:schemeClr>
              </a:solidFill>
            </a:ln>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11" name="Straight Connector 10"/>
            <p:cNvCxnSpPr/>
            <p:nvPr/>
          </p:nvCxnSpPr>
          <p:spPr bwMode="auto">
            <a:xfrm rot="5400000">
              <a:off x="6058694" y="2780506"/>
              <a:ext cx="1295400" cy="1588"/>
            </a:xfrm>
            <a:prstGeom prst="line">
              <a:avLst/>
            </a:prstGeom>
            <a:ln>
              <a:solidFill>
                <a:schemeClr val="bg2">
                  <a:lumMod val="75000"/>
                </a:schemeClr>
              </a:solidFill>
            </a:ln>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12" name="Straight Connector 11"/>
            <p:cNvCxnSpPr/>
            <p:nvPr/>
          </p:nvCxnSpPr>
          <p:spPr bwMode="auto">
            <a:xfrm rot="5400000">
              <a:off x="1219994" y="3886994"/>
              <a:ext cx="914400" cy="1588"/>
            </a:xfrm>
            <a:prstGeom prst="line">
              <a:avLst/>
            </a:prstGeom>
            <a:ln>
              <a:solidFill>
                <a:schemeClr val="bg2">
                  <a:lumMod val="75000"/>
                </a:schemeClr>
              </a:solidFill>
            </a:ln>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13" name="Straight Connector 12"/>
            <p:cNvCxnSpPr/>
            <p:nvPr/>
          </p:nvCxnSpPr>
          <p:spPr bwMode="auto">
            <a:xfrm rot="5400000">
              <a:off x="5029994" y="3885406"/>
              <a:ext cx="914400" cy="1588"/>
            </a:xfrm>
            <a:prstGeom prst="line">
              <a:avLst/>
            </a:prstGeom>
            <a:ln>
              <a:solidFill>
                <a:schemeClr val="bg2">
                  <a:lumMod val="75000"/>
                </a:schemeClr>
              </a:solidFill>
            </a:ln>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
          <p:nvSpPr>
            <p:cNvPr id="75789" name="TextBox 21"/>
            <p:cNvSpPr txBox="1">
              <a:spLocks noChangeArrowheads="1"/>
            </p:cNvSpPr>
            <p:nvPr/>
          </p:nvSpPr>
          <p:spPr bwMode="auto">
            <a:xfrm>
              <a:off x="1295400" y="1219200"/>
              <a:ext cx="2057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a:r>
                <a:rPr lang="en-US" sz="3200" b="1">
                  <a:latin typeface="Calibri" pitchFamily="34" charset="0"/>
                </a:rPr>
                <a:t>CPU</a:t>
              </a:r>
            </a:p>
          </p:txBody>
        </p:sp>
        <p:sp>
          <p:nvSpPr>
            <p:cNvPr id="75790" name="TextBox 22"/>
            <p:cNvSpPr txBox="1">
              <a:spLocks noChangeArrowheads="1"/>
            </p:cNvSpPr>
            <p:nvPr/>
          </p:nvSpPr>
          <p:spPr bwMode="auto">
            <a:xfrm>
              <a:off x="5715000" y="1219200"/>
              <a:ext cx="1905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a:r>
                <a:rPr lang="en-US" sz="2800" b="1">
                  <a:latin typeface="Calibri" pitchFamily="34" charset="0"/>
                </a:rPr>
                <a:t>Peripherals</a:t>
              </a:r>
            </a:p>
          </p:txBody>
        </p:sp>
        <p:sp>
          <p:nvSpPr>
            <p:cNvPr id="75791" name="TextBox 23"/>
            <p:cNvSpPr txBox="1">
              <a:spLocks noChangeArrowheads="1"/>
            </p:cNvSpPr>
            <p:nvPr/>
          </p:nvSpPr>
          <p:spPr bwMode="auto">
            <a:xfrm>
              <a:off x="685800" y="4648200"/>
              <a:ext cx="20574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a:r>
                <a:rPr lang="en-US" sz="3200" b="1">
                  <a:latin typeface="Calibri" pitchFamily="34" charset="0"/>
                </a:rPr>
                <a:t>System memory</a:t>
              </a:r>
            </a:p>
          </p:txBody>
        </p:sp>
        <p:sp>
          <p:nvSpPr>
            <p:cNvPr id="75792" name="TextBox 24"/>
            <p:cNvSpPr txBox="1">
              <a:spLocks noChangeArrowheads="1"/>
            </p:cNvSpPr>
            <p:nvPr/>
          </p:nvSpPr>
          <p:spPr bwMode="auto">
            <a:xfrm>
              <a:off x="4419600" y="4572000"/>
              <a:ext cx="20574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a:r>
                <a:rPr lang="en-US" sz="3200" b="1" dirty="0">
                  <a:latin typeface="Calibri" pitchFamily="34" charset="0"/>
                </a:rPr>
                <a:t>Video controller</a:t>
              </a:r>
            </a:p>
          </p:txBody>
        </p:sp>
        <p:sp>
          <p:nvSpPr>
            <p:cNvPr id="18" name="Oval 17"/>
            <p:cNvSpPr/>
            <p:nvPr/>
          </p:nvSpPr>
          <p:spPr bwMode="auto">
            <a:xfrm>
              <a:off x="7315200" y="4343400"/>
              <a:ext cx="1295400" cy="1295400"/>
            </a:xfrm>
            <a:prstGeom prst="ellipse">
              <a:avLst/>
            </a:prstGeom>
            <a:ln/>
          </p:spPr>
          <p:style>
            <a:lnRef idx="1">
              <a:schemeClr val="accent3"/>
            </a:lnRef>
            <a:fillRef idx="3">
              <a:schemeClr val="accent3"/>
            </a:fillRef>
            <a:effectRef idx="2">
              <a:schemeClr val="accent3"/>
            </a:effectRef>
            <a:fontRef idx="minor">
              <a:schemeClr val="lt1"/>
            </a:fontRef>
          </p:style>
          <p:txBody>
            <a:bodyPr anchor="ctr"/>
            <a:lstStyle/>
            <a:p>
              <a:pPr algn="ctr" eaLnBrk="0" fontAlgn="auto" hangingPunct="0">
                <a:spcBef>
                  <a:spcPts val="0"/>
                </a:spcBef>
                <a:spcAft>
                  <a:spcPts val="0"/>
                </a:spcAft>
                <a:defRPr/>
              </a:pPr>
              <a:endParaRPr lang="en-US" sz="3200"/>
            </a:p>
          </p:txBody>
        </p:sp>
        <p:sp>
          <p:nvSpPr>
            <p:cNvPr id="75794" name="TextBox 26"/>
            <p:cNvSpPr txBox="1">
              <a:spLocks noChangeArrowheads="1"/>
            </p:cNvSpPr>
            <p:nvPr/>
          </p:nvSpPr>
          <p:spPr bwMode="auto">
            <a:xfrm>
              <a:off x="7467600" y="4800600"/>
              <a:ext cx="990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a:r>
                <a:rPr lang="en-US" sz="3200" b="1">
                  <a:latin typeface="Calibri" pitchFamily="34" charset="0"/>
                </a:rPr>
                <a:t>CRT</a:t>
              </a:r>
            </a:p>
          </p:txBody>
        </p:sp>
        <p:cxnSp>
          <p:nvCxnSpPr>
            <p:cNvPr id="20" name="Straight Arrow Connector 19"/>
            <p:cNvCxnSpPr/>
            <p:nvPr/>
          </p:nvCxnSpPr>
          <p:spPr bwMode="auto">
            <a:xfrm flipV="1">
              <a:off x="6781800" y="4991100"/>
              <a:ext cx="533400" cy="38100"/>
            </a:xfrm>
            <a:prstGeom prst="straightConnector1">
              <a:avLst/>
            </a:prstGeom>
            <a:ln>
              <a:solidFill>
                <a:schemeClr val="bg2">
                  <a:lumMod val="75000"/>
                </a:schemeClr>
              </a:solidFill>
              <a:tailEnd type="arrow"/>
            </a:ln>
            <a:effectLst>
              <a:outerShdw blurRad="50800" dist="38100" dir="2700000" algn="tl" rotWithShape="0">
                <a:prstClr val="black">
                  <a:alpha val="40000"/>
                </a:prstClr>
              </a:outerShdw>
            </a:effectLst>
          </p:spPr>
          <p:style>
            <a:lnRef idx="2">
              <a:schemeClr val="accent3"/>
            </a:lnRef>
            <a:fillRef idx="0">
              <a:schemeClr val="accent3"/>
            </a:fillRef>
            <a:effectRef idx="1">
              <a:schemeClr val="accent3"/>
            </a:effectRef>
            <a:fontRef idx="minor">
              <a:schemeClr val="tx1"/>
            </a:fontRef>
          </p:style>
        </p:cxnSp>
        <p:sp>
          <p:nvSpPr>
            <p:cNvPr id="75796" name="TextBox 48"/>
            <p:cNvSpPr txBox="1">
              <a:spLocks noChangeArrowheads="1"/>
            </p:cNvSpPr>
            <p:nvPr/>
          </p:nvSpPr>
          <p:spPr bwMode="auto">
            <a:xfrm>
              <a:off x="3733800" y="2907268"/>
              <a:ext cx="1600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en-US" sz="3200" b="1">
                  <a:latin typeface="Calibri" pitchFamily="34" charset="0"/>
                </a:rPr>
                <a:t>System bus</a:t>
              </a:r>
            </a:p>
          </p:txBody>
        </p:sp>
      </p:grpSp>
      <p:sp>
        <p:nvSpPr>
          <p:cNvPr id="75779" name="Text Box 20"/>
          <p:cNvSpPr txBox="1">
            <a:spLocks noChangeArrowheads="1"/>
          </p:cNvSpPr>
          <p:nvPr/>
        </p:nvSpPr>
        <p:spPr bwMode="auto">
          <a:xfrm>
            <a:off x="3090333" y="6284913"/>
            <a:ext cx="51988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t>Architecture of a Simple Raster Graphics System</a:t>
            </a:r>
          </a:p>
        </p:txBody>
      </p:sp>
    </p:spTree>
    <p:extLst>
      <p:ext uri="{BB962C8B-B14F-4D97-AF65-F5344CB8AC3E}">
        <p14:creationId xmlns:p14="http://schemas.microsoft.com/office/powerpoint/2010/main" val="32997218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latin typeface="Times New Roman" pitchFamily="18" charset="0"/>
              <a:ea typeface="Arimo" charset="0"/>
              <a:cs typeface="Times New Roman" pitchFamily="18" charset="0"/>
            </a:endParaRPr>
          </a:p>
        </p:txBody>
      </p:sp>
      <p:sp>
        <p:nvSpPr>
          <p:cNvPr id="12" name="TextBox 11"/>
          <p:cNvSpPr txBox="1"/>
          <p:nvPr/>
        </p:nvSpPr>
        <p:spPr>
          <a:xfrm>
            <a:off x="571500" y="946232"/>
            <a:ext cx="10485120" cy="1754326"/>
          </a:xfrm>
          <a:prstGeom prst="rect">
            <a:avLst/>
          </a:prstGeom>
          <a:noFill/>
        </p:spPr>
        <p:txBody>
          <a:bodyPr wrap="square" rtlCol="0">
            <a:spAutoFit/>
          </a:bodyPr>
          <a:lstStyle/>
          <a:p>
            <a:pPr algn="ctr"/>
            <a:r>
              <a:rPr lang="en-IN" sz="3600" dirty="0" smtClean="0">
                <a:solidFill>
                  <a:srgbClr val="0000FF"/>
                </a:solidFill>
                <a:latin typeface="Times New Roman" pitchFamily="18" charset="0"/>
                <a:cs typeface="Times New Roman" pitchFamily="18" charset="0"/>
              </a:rPr>
              <a:t>Introduction</a:t>
            </a:r>
          </a:p>
          <a:p>
            <a:pPr algn="ctr"/>
            <a:r>
              <a:rPr lang="en-US" sz="3600" dirty="0"/>
              <a:t>What is Computer Graphics?</a:t>
            </a:r>
            <a:endParaRPr lang="en-IN" sz="3600" dirty="0">
              <a:solidFill>
                <a:srgbClr val="0000FF"/>
              </a:solidFill>
              <a:latin typeface="Times New Roman" pitchFamily="18" charset="0"/>
              <a:cs typeface="Times New Roman" pitchFamily="18" charset="0"/>
            </a:endParaRPr>
          </a:p>
          <a:p>
            <a:pPr algn="ctr"/>
            <a:endParaRPr lang="en-US" sz="3600" b="1" dirty="0">
              <a:solidFill>
                <a:schemeClr val="accent1"/>
              </a:solidFill>
              <a:latin typeface="Times New Roman" pitchFamily="18" charset="0"/>
              <a:cs typeface="Times New Roman" pitchFamily="18" charset="0"/>
            </a:endParaRPr>
          </a:p>
        </p:txBody>
      </p:sp>
      <p:sp>
        <p:nvSpPr>
          <p:cNvPr id="13" name="TextBox 12"/>
          <p:cNvSpPr txBox="1"/>
          <p:nvPr/>
        </p:nvSpPr>
        <p:spPr>
          <a:xfrm>
            <a:off x="634253" y="1823395"/>
            <a:ext cx="10485120" cy="3416320"/>
          </a:xfrm>
          <a:prstGeom prst="rect">
            <a:avLst/>
          </a:prstGeom>
          <a:noFill/>
        </p:spPr>
        <p:txBody>
          <a:bodyPr wrap="square" rtlCol="0">
            <a:spAutoFit/>
          </a:bodyPr>
          <a:lstStyle/>
          <a:p>
            <a:pPr algn="ctr"/>
            <a:r>
              <a:rPr lang="en-IN" sz="2400" dirty="0" smtClean="0">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a:p>
            <a:pPr marL="457200" indent="-457200">
              <a:buFont typeface="Arial" pitchFamily="34" charset="0"/>
              <a:buChar char="•"/>
              <a:defRPr/>
            </a:pPr>
            <a:r>
              <a:rPr lang="en-US" sz="3200" dirty="0"/>
              <a:t>Typical examples are the mouse, keyboard, joystick, touch screen, trackball etc. </a:t>
            </a:r>
            <a:endParaRPr lang="en-US" sz="3200" dirty="0" smtClean="0"/>
          </a:p>
          <a:p>
            <a:pPr marL="457200" indent="-457200">
              <a:buFont typeface="Arial" pitchFamily="34" charset="0"/>
              <a:buChar char="•"/>
              <a:defRPr/>
            </a:pPr>
            <a:endParaRPr lang="en-US" sz="3200" dirty="0"/>
          </a:p>
          <a:p>
            <a:pPr marL="457200" indent="-457200">
              <a:buFont typeface="Arial" pitchFamily="34" charset="0"/>
              <a:buChar char="•"/>
              <a:defRPr/>
            </a:pPr>
            <a:r>
              <a:rPr lang="en-US" sz="3200" dirty="0" smtClean="0"/>
              <a:t>Through </a:t>
            </a:r>
            <a:r>
              <a:rPr lang="en-US" sz="3200" dirty="0"/>
              <a:t>these input devices you provide input to the computer and display device is an output device which shows you the image</a:t>
            </a:r>
            <a:r>
              <a:rPr lang="en-US" sz="3200" dirty="0" smtClean="0"/>
              <a:t>.</a:t>
            </a: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US" altLang="zh-CN" b="1" i="0" u="none" strike="noStrike" kern="1200" cap="none" spc="0" normalizeH="0" baseline="0" noProof="0" dirty="0" smtClean="0">
                <a:ln>
                  <a:noFill/>
                </a:ln>
                <a:solidFill>
                  <a:schemeClr val="bg1"/>
                </a:solidFill>
                <a:effectLst/>
                <a:uLnTx/>
                <a:uFillTx/>
                <a:latin typeface="Times New Roman" pitchFamily="18" charset="0"/>
                <a:ea typeface="+mj-ea"/>
                <a:cs typeface="Times New Roman" pitchFamily="18" charset="0"/>
              </a:rPr>
              <a:t>Name of the Faculty: </a:t>
            </a:r>
            <a:r>
              <a:rPr lang="en-US" altLang="zh-CN" b="1" dirty="0" err="1" smtClean="0">
                <a:solidFill>
                  <a:schemeClr val="bg1"/>
                </a:solidFill>
                <a:latin typeface="Times New Roman" pitchFamily="18" charset="0"/>
                <a:cs typeface="Times New Roman" pitchFamily="18" charset="0"/>
              </a:rPr>
              <a:t>Ashish</a:t>
            </a:r>
            <a:r>
              <a:rPr lang="en-US" altLang="zh-CN" b="1" dirty="0" smtClean="0">
                <a:solidFill>
                  <a:schemeClr val="bg1"/>
                </a:solidFill>
                <a:latin typeface="Times New Roman" pitchFamily="18" charset="0"/>
                <a:cs typeface="Times New Roman" pitchFamily="18" charset="0"/>
              </a:rPr>
              <a:t> Kumar </a:t>
            </a:r>
            <a:r>
              <a:rPr lang="en-US" altLang="zh-CN" b="1" dirty="0" err="1" smtClean="0">
                <a:solidFill>
                  <a:schemeClr val="bg1"/>
                </a:solidFill>
                <a:latin typeface="Times New Roman" pitchFamily="18" charset="0"/>
                <a:cs typeface="Times New Roman" pitchFamily="18" charset="0"/>
              </a:rPr>
              <a:t>Srivastava</a:t>
            </a:r>
            <a:r>
              <a:rPr kumimoji="0" lang="en-IN" altLang="zh-CN" b="1" i="0" u="none" strike="noStrike" kern="1200" cap="none" spc="0" normalizeH="0" baseline="0" noProof="0" dirty="0" smtClean="0">
                <a:ln>
                  <a:noFill/>
                </a:ln>
                <a:solidFill>
                  <a:schemeClr val="bg1"/>
                </a:solidFill>
                <a:effectLst/>
                <a:uLnTx/>
                <a:uFillTx/>
                <a:latin typeface="Times New Roman" pitchFamily="18" charset="0"/>
                <a:ea typeface="+mj-ea"/>
                <a:cs typeface="Times New Roman" pitchFamily="18" charset="0"/>
              </a:rPr>
              <a:t>			</a:t>
            </a:r>
            <a:r>
              <a:rPr lang="en-IN" altLang="zh-CN" b="1" dirty="0">
                <a:solidFill>
                  <a:schemeClr val="bg1"/>
                </a:solidFill>
                <a:latin typeface="Times New Roman" pitchFamily="18" charset="0"/>
                <a:ea typeface="+mj-ea"/>
                <a:cs typeface="Times New Roman" pitchFamily="18" charset="0"/>
              </a:rPr>
              <a:t> </a:t>
            </a:r>
            <a:r>
              <a:rPr lang="en-IN" altLang="zh-CN" b="1" dirty="0" smtClean="0">
                <a:solidFill>
                  <a:schemeClr val="bg1"/>
                </a:solidFill>
                <a:latin typeface="Times New Roman" pitchFamily="18" charset="0"/>
                <a:ea typeface="+mj-ea"/>
                <a:cs typeface="Times New Roman" pitchFamily="18" charset="0"/>
              </a:rPr>
              <a:t>      </a:t>
            </a:r>
            <a:r>
              <a:rPr lang="en-US" altLang="zh-CN" b="1" dirty="0" smtClean="0">
                <a:solidFill>
                  <a:schemeClr val="bg1"/>
                </a:solidFill>
                <a:latin typeface="Times New Roman" pitchFamily="18" charset="0"/>
                <a:cs typeface="Times New Roman" pitchFamily="18" charset="0"/>
              </a:rPr>
              <a:t>Program Name: </a:t>
            </a:r>
            <a:r>
              <a:rPr lang="en-US" altLang="zh-CN" b="1" dirty="0" err="1" smtClean="0">
                <a:solidFill>
                  <a:schemeClr val="bg1"/>
                </a:solidFill>
                <a:latin typeface="Times New Roman" pitchFamily="18" charset="0"/>
                <a:cs typeface="Times New Roman" pitchFamily="18" charset="0"/>
              </a:rPr>
              <a:t>B.Tech</a:t>
            </a:r>
            <a:endParaRPr lang="zh-CN" altLang="en-US" b="1" dirty="0" smtClean="0">
              <a:solidFill>
                <a:schemeClr val="bg1"/>
              </a:solidFill>
              <a:latin typeface="Times New Roman" pitchFamily="18" charset="0"/>
              <a:cs typeface="Times New Roman" pitchFamily="18" charset="0"/>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mes New Roman" pitchFamily="18" charset="0"/>
              <a:ea typeface="+mj-ea"/>
              <a:cs typeface="Times New Roman" pitchFamily="18" charset="0"/>
            </a:endParaRPr>
          </a:p>
        </p:txBody>
      </p:sp>
      <p:sp>
        <p:nvSpPr>
          <p:cNvPr id="15"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smtClean="0">
                <a:solidFill>
                  <a:schemeClr val="bg1"/>
                </a:solidFill>
                <a:latin typeface="Times New Roman" pitchFamily="18" charset="0"/>
                <a:ea typeface="+mj-ea"/>
                <a:cs typeface="Times New Roman" pitchFamily="18" charset="0"/>
              </a:rPr>
              <a:t>School of Computing Science and Engineering</a:t>
            </a:r>
            <a:endParaRPr lang="en-US" altLang="zh-CN" sz="2800" b="1" dirty="0">
              <a:solidFill>
                <a:schemeClr val="bg1"/>
              </a:solidFill>
              <a:latin typeface="Times New Roman" pitchFamily="18" charset="0"/>
              <a:ea typeface="+mj-ea"/>
              <a:cs typeface="Times New Roman" pitchFamily="18" charset="0"/>
            </a:endParaRPr>
          </a:p>
          <a:p>
            <a:pPr lvl="0" algn="ctr">
              <a:lnSpc>
                <a:spcPct val="90000"/>
              </a:lnSpc>
              <a:spcBef>
                <a:spcPct val="0"/>
              </a:spcBef>
              <a:defRPr/>
            </a:pPr>
            <a:r>
              <a:rPr lang="en-US" altLang="zh-CN" b="1" dirty="0">
                <a:solidFill>
                  <a:schemeClr val="bg1"/>
                </a:solidFill>
                <a:latin typeface="Times New Roman" pitchFamily="18" charset="0"/>
                <a:ea typeface="+mj-ea"/>
                <a:cs typeface="Times New Roman" pitchFamily="18" charset="0"/>
              </a:rPr>
              <a:t/>
            </a:r>
            <a:br>
              <a:rPr lang="en-US" altLang="zh-CN" b="1" dirty="0">
                <a:solidFill>
                  <a:schemeClr val="bg1"/>
                </a:solidFill>
                <a:latin typeface="Times New Roman" pitchFamily="18" charset="0"/>
                <a:ea typeface="+mj-ea"/>
                <a:cs typeface="Times New Roman" pitchFamily="18" charset="0"/>
              </a:rPr>
            </a:br>
            <a:r>
              <a:rPr lang="en-US" altLang="zh-CN" b="1" dirty="0">
                <a:solidFill>
                  <a:schemeClr val="bg1"/>
                </a:solidFill>
                <a:latin typeface="Times New Roman" pitchFamily="18" charset="0"/>
                <a:ea typeface="+mj-ea"/>
                <a:cs typeface="Times New Roman" pitchFamily="18" charset="0"/>
              </a:rPr>
              <a:t> Course Code : BCSE3069		                                  Course Name: </a:t>
            </a:r>
            <a:r>
              <a:rPr lang="en-US" altLang="zh-CN" b="1" dirty="0" smtClean="0">
                <a:solidFill>
                  <a:schemeClr val="bg1"/>
                </a:solidFill>
                <a:latin typeface="Times New Roman" pitchFamily="18" charset="0"/>
                <a:ea typeface="+mj-ea"/>
                <a:cs typeface="Times New Roman" pitchFamily="18" charset="0"/>
              </a:rPr>
              <a:t>Computer Graphics</a:t>
            </a:r>
            <a:endParaRPr kumimoji="0" lang="zh-CN" altLang="en-US" b="1" i="0" u="none" strike="noStrike" kern="1200" cap="none" spc="0" normalizeH="0" baseline="0" noProof="0" dirty="0">
              <a:ln>
                <a:noFill/>
              </a:ln>
              <a:solidFill>
                <a:schemeClr val="bg1"/>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1108185694"/>
      </p:ext>
    </p:extLst>
  </p:cSld>
  <p:clrMapOvr>
    <a:masterClrMapping/>
  </p:clrMapOvr>
  <p:transition advTm="2418"/>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802" name="Group 24"/>
          <p:cNvGrpSpPr>
            <a:grpSpLocks/>
          </p:cNvGrpSpPr>
          <p:nvPr/>
        </p:nvGrpSpPr>
        <p:grpSpPr bwMode="auto">
          <a:xfrm>
            <a:off x="203200" y="914400"/>
            <a:ext cx="11379200" cy="4953000"/>
            <a:chOff x="152400" y="457200"/>
            <a:chExt cx="8534400" cy="4953000"/>
          </a:xfrm>
        </p:grpSpPr>
        <p:grpSp>
          <p:nvGrpSpPr>
            <p:cNvPr id="76806" name="Group 3"/>
            <p:cNvGrpSpPr>
              <a:grpSpLocks/>
            </p:cNvGrpSpPr>
            <p:nvPr/>
          </p:nvGrpSpPr>
          <p:grpSpPr bwMode="auto">
            <a:xfrm>
              <a:off x="152400" y="457200"/>
              <a:ext cx="8534400" cy="4953000"/>
              <a:chOff x="152400" y="457200"/>
              <a:chExt cx="8534400" cy="4953000"/>
            </a:xfrm>
          </p:grpSpPr>
          <p:cxnSp>
            <p:nvCxnSpPr>
              <p:cNvPr id="8" name="Straight Connector 7"/>
              <p:cNvCxnSpPr/>
              <p:nvPr/>
            </p:nvCxnSpPr>
            <p:spPr>
              <a:xfrm>
                <a:off x="152400" y="3124200"/>
                <a:ext cx="8534400" cy="1588"/>
              </a:xfrm>
              <a:prstGeom prst="line">
                <a:avLst/>
              </a:prstGeom>
              <a:ln>
                <a:solidFill>
                  <a:schemeClr val="bg2">
                    <a:lumMod val="75000"/>
                  </a:schemeClr>
                </a:solidFill>
              </a:ln>
              <a:effectLst>
                <a:glow rad="101600">
                  <a:schemeClr val="bg2">
                    <a:lumMod val="75000"/>
                    <a:alpha val="60000"/>
                  </a:schemeClr>
                </a:glow>
                <a:outerShdw blurRad="40000" dist="23000" dir="5400000" rotWithShape="0">
                  <a:srgbClr val="000000">
                    <a:alpha val="35000"/>
                  </a:srgbClr>
                </a:outerShdw>
              </a:effectLst>
              <a:scene3d>
                <a:camera prst="orthographicFront"/>
                <a:lightRig rig="threePt" dir="t"/>
              </a:scene3d>
              <a:sp3d>
                <a:bevelT w="165100" prst="coolSlant"/>
              </a:sp3d>
            </p:spPr>
            <p:style>
              <a:lnRef idx="3">
                <a:schemeClr val="accent3"/>
              </a:lnRef>
              <a:fillRef idx="0">
                <a:schemeClr val="accent3"/>
              </a:fillRef>
              <a:effectRef idx="2">
                <a:schemeClr val="accent3"/>
              </a:effectRef>
              <a:fontRef idx="minor">
                <a:schemeClr val="tx1"/>
              </a:fontRef>
            </p:style>
          </p:cxnSp>
          <p:sp>
            <p:nvSpPr>
              <p:cNvPr id="9" name="Rectangle 8"/>
              <p:cNvSpPr/>
              <p:nvPr/>
            </p:nvSpPr>
            <p:spPr>
              <a:xfrm>
                <a:off x="914400" y="457200"/>
                <a:ext cx="2743200" cy="1371600"/>
              </a:xfrm>
              <a:prstGeom prst="rect">
                <a:avLst/>
              </a:prstGeom>
              <a:ln/>
            </p:spPr>
            <p:style>
              <a:lnRef idx="1">
                <a:schemeClr val="accent3"/>
              </a:lnRef>
              <a:fillRef idx="3">
                <a:schemeClr val="accent3"/>
              </a:fillRef>
              <a:effectRef idx="2">
                <a:schemeClr val="accent3"/>
              </a:effectRef>
              <a:fontRef idx="minor">
                <a:schemeClr val="lt1"/>
              </a:fontRef>
            </p:style>
            <p:txBody>
              <a:bodyPr anchor="ctr"/>
              <a:lstStyle/>
              <a:p>
                <a:pPr algn="ctr" eaLnBrk="0" fontAlgn="auto" hangingPunct="0">
                  <a:spcBef>
                    <a:spcPts val="0"/>
                  </a:spcBef>
                  <a:spcAft>
                    <a:spcPts val="0"/>
                  </a:spcAft>
                  <a:defRPr/>
                </a:pPr>
                <a:endParaRPr lang="en-US" sz="3200"/>
              </a:p>
            </p:txBody>
          </p:sp>
          <p:sp>
            <p:nvSpPr>
              <p:cNvPr id="10" name="Rectangle 9"/>
              <p:cNvSpPr/>
              <p:nvPr/>
            </p:nvSpPr>
            <p:spPr>
              <a:xfrm>
                <a:off x="5334000" y="457200"/>
                <a:ext cx="2743200" cy="1371600"/>
              </a:xfrm>
              <a:prstGeom prst="rect">
                <a:avLst/>
              </a:prstGeom>
              <a:ln/>
            </p:spPr>
            <p:style>
              <a:lnRef idx="1">
                <a:schemeClr val="accent3"/>
              </a:lnRef>
              <a:fillRef idx="3">
                <a:schemeClr val="accent3"/>
              </a:fillRef>
              <a:effectRef idx="2">
                <a:schemeClr val="accent3"/>
              </a:effectRef>
              <a:fontRef idx="minor">
                <a:schemeClr val="lt1"/>
              </a:fontRef>
            </p:style>
            <p:txBody>
              <a:bodyPr anchor="ctr"/>
              <a:lstStyle/>
              <a:p>
                <a:pPr algn="ctr" eaLnBrk="0" fontAlgn="auto" hangingPunct="0">
                  <a:spcBef>
                    <a:spcPts val="0"/>
                  </a:spcBef>
                  <a:spcAft>
                    <a:spcPts val="0"/>
                  </a:spcAft>
                  <a:defRPr/>
                </a:pPr>
                <a:endParaRPr lang="en-US" sz="3200"/>
              </a:p>
            </p:txBody>
          </p:sp>
          <p:sp>
            <p:nvSpPr>
              <p:cNvPr id="11" name="Rectangle 10"/>
              <p:cNvSpPr/>
              <p:nvPr/>
            </p:nvSpPr>
            <p:spPr>
              <a:xfrm>
                <a:off x="381000" y="4038600"/>
                <a:ext cx="2743200" cy="1371600"/>
              </a:xfrm>
              <a:prstGeom prst="rect">
                <a:avLst/>
              </a:prstGeom>
              <a:ln/>
            </p:spPr>
            <p:style>
              <a:lnRef idx="1">
                <a:schemeClr val="accent3"/>
              </a:lnRef>
              <a:fillRef idx="3">
                <a:schemeClr val="accent3"/>
              </a:fillRef>
              <a:effectRef idx="2">
                <a:schemeClr val="accent3"/>
              </a:effectRef>
              <a:fontRef idx="minor">
                <a:schemeClr val="lt1"/>
              </a:fontRef>
            </p:style>
            <p:txBody>
              <a:bodyPr anchor="ctr"/>
              <a:lstStyle/>
              <a:p>
                <a:pPr algn="ctr" eaLnBrk="0" fontAlgn="auto" hangingPunct="0">
                  <a:spcBef>
                    <a:spcPts val="0"/>
                  </a:spcBef>
                  <a:spcAft>
                    <a:spcPts val="0"/>
                  </a:spcAft>
                  <a:defRPr/>
                </a:pPr>
                <a:endParaRPr lang="en-US" sz="3200" dirty="0"/>
              </a:p>
            </p:txBody>
          </p:sp>
          <p:sp>
            <p:nvSpPr>
              <p:cNvPr id="12" name="Rectangle 11"/>
              <p:cNvSpPr/>
              <p:nvPr/>
            </p:nvSpPr>
            <p:spPr>
              <a:xfrm>
                <a:off x="4038600" y="4038600"/>
                <a:ext cx="2743200" cy="1371600"/>
              </a:xfrm>
              <a:prstGeom prst="rect">
                <a:avLst/>
              </a:prstGeom>
              <a:ln/>
            </p:spPr>
            <p:style>
              <a:lnRef idx="1">
                <a:schemeClr val="accent3"/>
              </a:lnRef>
              <a:fillRef idx="3">
                <a:schemeClr val="accent3"/>
              </a:fillRef>
              <a:effectRef idx="2">
                <a:schemeClr val="accent3"/>
              </a:effectRef>
              <a:fontRef idx="minor">
                <a:schemeClr val="lt1"/>
              </a:fontRef>
            </p:style>
            <p:txBody>
              <a:bodyPr anchor="ctr"/>
              <a:lstStyle/>
              <a:p>
                <a:pPr algn="ctr" eaLnBrk="0" fontAlgn="auto" hangingPunct="0">
                  <a:spcBef>
                    <a:spcPts val="0"/>
                  </a:spcBef>
                  <a:spcAft>
                    <a:spcPts val="0"/>
                  </a:spcAft>
                  <a:defRPr/>
                </a:pPr>
                <a:endParaRPr lang="en-US" sz="3200"/>
              </a:p>
            </p:txBody>
          </p:sp>
          <p:cxnSp>
            <p:nvCxnSpPr>
              <p:cNvPr id="13" name="Straight Connector 12"/>
              <p:cNvCxnSpPr/>
              <p:nvPr/>
            </p:nvCxnSpPr>
            <p:spPr>
              <a:xfrm rot="5400000">
                <a:off x="1638301" y="2476500"/>
                <a:ext cx="1295400" cy="3175"/>
              </a:xfrm>
              <a:prstGeom prst="line">
                <a:avLst/>
              </a:prstGeom>
              <a:ln>
                <a:solidFill>
                  <a:schemeClr val="bg2">
                    <a:lumMod val="75000"/>
                  </a:schemeClr>
                </a:solidFill>
              </a:ln>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14" name="Straight Connector 13"/>
              <p:cNvCxnSpPr/>
              <p:nvPr/>
            </p:nvCxnSpPr>
            <p:spPr>
              <a:xfrm rot="5400000">
                <a:off x="6058694" y="2475706"/>
                <a:ext cx="1295400" cy="1588"/>
              </a:xfrm>
              <a:prstGeom prst="line">
                <a:avLst/>
              </a:prstGeom>
              <a:ln>
                <a:solidFill>
                  <a:schemeClr val="bg2">
                    <a:lumMod val="75000"/>
                  </a:schemeClr>
                </a:solidFill>
              </a:ln>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15" name="Straight Connector 14"/>
              <p:cNvCxnSpPr/>
              <p:nvPr/>
            </p:nvCxnSpPr>
            <p:spPr>
              <a:xfrm rot="5400000">
                <a:off x="1219994" y="3582194"/>
                <a:ext cx="914400" cy="1588"/>
              </a:xfrm>
              <a:prstGeom prst="line">
                <a:avLst/>
              </a:prstGeom>
              <a:ln>
                <a:solidFill>
                  <a:schemeClr val="bg2">
                    <a:lumMod val="75000"/>
                  </a:schemeClr>
                </a:solidFill>
              </a:ln>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cxnSp>
            <p:nvCxnSpPr>
              <p:cNvPr id="16" name="Straight Connector 15"/>
              <p:cNvCxnSpPr/>
              <p:nvPr/>
            </p:nvCxnSpPr>
            <p:spPr>
              <a:xfrm rot="5400000">
                <a:off x="5029994" y="3580606"/>
                <a:ext cx="914400" cy="1588"/>
              </a:xfrm>
              <a:prstGeom prst="line">
                <a:avLst/>
              </a:prstGeom>
              <a:ln>
                <a:solidFill>
                  <a:schemeClr val="bg2">
                    <a:lumMod val="75000"/>
                  </a:schemeClr>
                </a:solidFill>
              </a:ln>
              <a:effectLst>
                <a:outerShdw blurRad="50800" dist="38100" dir="2700000" algn="tl" rotWithShape="0">
                  <a:prstClr val="black">
                    <a:alpha val="40000"/>
                  </a:prstClr>
                </a:outerShdw>
              </a:effectLst>
            </p:spPr>
            <p:style>
              <a:lnRef idx="1">
                <a:schemeClr val="accent3"/>
              </a:lnRef>
              <a:fillRef idx="0">
                <a:schemeClr val="accent3"/>
              </a:fillRef>
              <a:effectRef idx="0">
                <a:schemeClr val="accent3"/>
              </a:effectRef>
              <a:fontRef idx="minor">
                <a:schemeClr val="tx1"/>
              </a:fontRef>
            </p:style>
          </p:cxnSp>
          <p:sp>
            <p:nvSpPr>
              <p:cNvPr id="76818" name="TextBox 13"/>
              <p:cNvSpPr txBox="1">
                <a:spLocks noChangeArrowheads="1"/>
              </p:cNvSpPr>
              <p:nvPr/>
            </p:nvSpPr>
            <p:spPr bwMode="auto">
              <a:xfrm>
                <a:off x="1295400" y="914400"/>
                <a:ext cx="2057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a:r>
                  <a:rPr lang="en-US" sz="3200" b="1">
                    <a:latin typeface="Calibri" pitchFamily="34" charset="0"/>
                  </a:rPr>
                  <a:t>CPU</a:t>
                </a:r>
              </a:p>
            </p:txBody>
          </p:sp>
          <p:sp>
            <p:nvSpPr>
              <p:cNvPr id="76819" name="TextBox 14"/>
              <p:cNvSpPr txBox="1">
                <a:spLocks noChangeArrowheads="1"/>
              </p:cNvSpPr>
              <p:nvPr/>
            </p:nvSpPr>
            <p:spPr bwMode="auto">
              <a:xfrm>
                <a:off x="5562600" y="786825"/>
                <a:ext cx="2362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a:r>
                  <a:rPr lang="en-US" sz="3200" b="1">
                    <a:latin typeface="Calibri" pitchFamily="34" charset="0"/>
                  </a:rPr>
                  <a:t>Peripherals</a:t>
                </a:r>
              </a:p>
            </p:txBody>
          </p:sp>
          <p:sp>
            <p:nvSpPr>
              <p:cNvPr id="76820" name="TextBox 15"/>
              <p:cNvSpPr txBox="1">
                <a:spLocks noChangeArrowheads="1"/>
              </p:cNvSpPr>
              <p:nvPr/>
            </p:nvSpPr>
            <p:spPr bwMode="auto">
              <a:xfrm>
                <a:off x="533400" y="4306669"/>
                <a:ext cx="1295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a:r>
                  <a:rPr lang="en-US" sz="2400" b="1">
                    <a:latin typeface="Calibri" pitchFamily="34" charset="0"/>
                  </a:rPr>
                  <a:t>System memory</a:t>
                </a:r>
              </a:p>
            </p:txBody>
          </p:sp>
          <p:sp>
            <p:nvSpPr>
              <p:cNvPr id="76821" name="TextBox 16"/>
              <p:cNvSpPr txBox="1">
                <a:spLocks noChangeArrowheads="1"/>
              </p:cNvSpPr>
              <p:nvPr/>
            </p:nvSpPr>
            <p:spPr bwMode="auto">
              <a:xfrm>
                <a:off x="4419600" y="4267200"/>
                <a:ext cx="20574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a:r>
                  <a:rPr lang="en-US" sz="3200" b="1" dirty="0">
                    <a:latin typeface="Calibri" pitchFamily="34" charset="0"/>
                  </a:rPr>
                  <a:t>Video controller</a:t>
                </a:r>
              </a:p>
            </p:txBody>
          </p:sp>
          <p:sp>
            <p:nvSpPr>
              <p:cNvPr id="21" name="Oval 20"/>
              <p:cNvSpPr/>
              <p:nvPr/>
            </p:nvSpPr>
            <p:spPr>
              <a:xfrm>
                <a:off x="7315200" y="4038600"/>
                <a:ext cx="1295400" cy="1295400"/>
              </a:xfrm>
              <a:prstGeom prst="ellipse">
                <a:avLst/>
              </a:prstGeom>
              <a:ln/>
            </p:spPr>
            <p:style>
              <a:lnRef idx="1">
                <a:schemeClr val="accent3"/>
              </a:lnRef>
              <a:fillRef idx="3">
                <a:schemeClr val="accent3"/>
              </a:fillRef>
              <a:effectRef idx="2">
                <a:schemeClr val="accent3"/>
              </a:effectRef>
              <a:fontRef idx="minor">
                <a:schemeClr val="lt1"/>
              </a:fontRef>
            </p:style>
            <p:txBody>
              <a:bodyPr anchor="ctr"/>
              <a:lstStyle/>
              <a:p>
                <a:pPr algn="ctr" eaLnBrk="0" fontAlgn="auto" hangingPunct="0">
                  <a:spcBef>
                    <a:spcPts val="0"/>
                  </a:spcBef>
                  <a:spcAft>
                    <a:spcPts val="0"/>
                  </a:spcAft>
                  <a:defRPr/>
                </a:pPr>
                <a:endParaRPr lang="en-US" sz="3200"/>
              </a:p>
            </p:txBody>
          </p:sp>
          <p:sp>
            <p:nvSpPr>
              <p:cNvPr id="76823" name="TextBox 18"/>
              <p:cNvSpPr txBox="1">
                <a:spLocks noChangeArrowheads="1"/>
              </p:cNvSpPr>
              <p:nvPr/>
            </p:nvSpPr>
            <p:spPr bwMode="auto">
              <a:xfrm>
                <a:off x="7467600" y="4495800"/>
                <a:ext cx="990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a:r>
                  <a:rPr lang="en-US" sz="3200" b="1">
                    <a:latin typeface="Calibri" pitchFamily="34" charset="0"/>
                  </a:rPr>
                  <a:t>CRT</a:t>
                </a:r>
              </a:p>
            </p:txBody>
          </p:sp>
          <p:cxnSp>
            <p:nvCxnSpPr>
              <p:cNvPr id="23" name="Straight Arrow Connector 22"/>
              <p:cNvCxnSpPr/>
              <p:nvPr/>
            </p:nvCxnSpPr>
            <p:spPr>
              <a:xfrm flipV="1">
                <a:off x="6781800" y="4686300"/>
                <a:ext cx="533400" cy="38100"/>
              </a:xfrm>
              <a:prstGeom prst="straightConnector1">
                <a:avLst/>
              </a:prstGeom>
              <a:ln>
                <a:solidFill>
                  <a:schemeClr val="bg2">
                    <a:lumMod val="75000"/>
                  </a:schemeClr>
                </a:solidFill>
                <a:tailEnd type="arrow"/>
              </a:ln>
              <a:effectLst>
                <a:outerShdw blurRad="50800" dist="38100" dir="2700000" algn="tl" rotWithShape="0">
                  <a:prstClr val="black">
                    <a:alpha val="40000"/>
                  </a:prstClr>
                </a:outerShdw>
              </a:effectLst>
            </p:spPr>
            <p:style>
              <a:lnRef idx="2">
                <a:schemeClr val="accent3"/>
              </a:lnRef>
              <a:fillRef idx="0">
                <a:schemeClr val="accent3"/>
              </a:fillRef>
              <a:effectRef idx="1">
                <a:schemeClr val="accent3"/>
              </a:effectRef>
              <a:fontRef idx="minor">
                <a:schemeClr val="tx1"/>
              </a:fontRef>
            </p:style>
          </p:cxnSp>
          <p:sp>
            <p:nvSpPr>
              <p:cNvPr id="76825" name="TextBox 20"/>
              <p:cNvSpPr txBox="1">
                <a:spLocks noChangeArrowheads="1"/>
              </p:cNvSpPr>
              <p:nvPr/>
            </p:nvSpPr>
            <p:spPr bwMode="auto">
              <a:xfrm>
                <a:off x="3733800" y="2590800"/>
                <a:ext cx="16002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en-US" sz="3200" b="1">
                    <a:latin typeface="Calibri" pitchFamily="34" charset="0"/>
                  </a:rPr>
                  <a:t>System bus</a:t>
                </a:r>
              </a:p>
            </p:txBody>
          </p:sp>
        </p:grpSp>
        <p:cxnSp>
          <p:nvCxnSpPr>
            <p:cNvPr id="6" name="Straight Connector 5"/>
            <p:cNvCxnSpPr/>
            <p:nvPr/>
          </p:nvCxnSpPr>
          <p:spPr>
            <a:xfrm rot="5400000">
              <a:off x="1486694" y="4686300"/>
              <a:ext cx="1295400" cy="1588"/>
            </a:xfrm>
            <a:prstGeom prst="line">
              <a:avLst/>
            </a:prstGeom>
            <a:ln>
              <a:solidFill>
                <a:schemeClr val="bg2">
                  <a:lumMod val="75000"/>
                </a:schemeClr>
              </a:solidFill>
            </a:ln>
            <a:effectLst>
              <a:outerShdw blurRad="50800" dist="38100" dir="2700000" algn="tl" rotWithShape="0">
                <a:prstClr val="black">
                  <a:alpha val="40000"/>
                </a:prstClr>
              </a:outerShdw>
            </a:effectLst>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cxnSp>
        <p:sp>
          <p:nvSpPr>
            <p:cNvPr id="76808" name="TextBox 23"/>
            <p:cNvSpPr txBox="1">
              <a:spLocks noChangeArrowheads="1"/>
            </p:cNvSpPr>
            <p:nvPr/>
          </p:nvSpPr>
          <p:spPr bwMode="auto">
            <a:xfrm>
              <a:off x="2209800" y="4343400"/>
              <a:ext cx="990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en-US" sz="2000" b="1" dirty="0">
                  <a:latin typeface="Calibri" pitchFamily="34" charset="0"/>
                </a:rPr>
                <a:t>Frame buffer</a:t>
              </a:r>
            </a:p>
          </p:txBody>
        </p:sp>
      </p:grpSp>
      <p:sp>
        <p:nvSpPr>
          <p:cNvPr id="76803" name="Line 23"/>
          <p:cNvSpPr>
            <a:spLocks noChangeShapeType="1"/>
          </p:cNvSpPr>
          <p:nvPr/>
        </p:nvSpPr>
        <p:spPr bwMode="auto">
          <a:xfrm>
            <a:off x="4064000" y="5257800"/>
            <a:ext cx="1320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6804" name="Text Box 24"/>
          <p:cNvSpPr txBox="1">
            <a:spLocks noChangeArrowheads="1"/>
          </p:cNvSpPr>
          <p:nvPr/>
        </p:nvSpPr>
        <p:spPr bwMode="auto">
          <a:xfrm>
            <a:off x="2620434" y="6132513"/>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IN"/>
          </a:p>
        </p:txBody>
      </p:sp>
      <p:sp>
        <p:nvSpPr>
          <p:cNvPr id="76805" name="Text Box 25"/>
          <p:cNvSpPr txBox="1">
            <a:spLocks noChangeArrowheads="1"/>
          </p:cNvSpPr>
          <p:nvPr/>
        </p:nvSpPr>
        <p:spPr bwMode="auto">
          <a:xfrm>
            <a:off x="2559548" y="6096000"/>
            <a:ext cx="725070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dirty="0"/>
              <a:t>Architecture of a Simple Raster Graphics System with a fixed portion </a:t>
            </a:r>
          </a:p>
          <a:p>
            <a:pPr algn="ctr" eaLnBrk="1" hangingPunct="1"/>
            <a:r>
              <a:rPr lang="en-US" dirty="0"/>
              <a:t>of the system memory reserved for the frame buffer</a:t>
            </a:r>
          </a:p>
        </p:txBody>
      </p:sp>
    </p:spTree>
    <p:extLst>
      <p:ext uri="{BB962C8B-B14F-4D97-AF65-F5344CB8AC3E}">
        <p14:creationId xmlns:p14="http://schemas.microsoft.com/office/powerpoint/2010/main" val="319630436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711200" y="1143000"/>
            <a:ext cx="2235200" cy="762000"/>
          </a:xfrm>
          <a:prstGeom prst="rect">
            <a:avLst/>
          </a:prstGeom>
          <a:ln/>
        </p:spPr>
        <p:style>
          <a:lnRef idx="1">
            <a:schemeClr val="accent3"/>
          </a:lnRef>
          <a:fillRef idx="3">
            <a:schemeClr val="accent3"/>
          </a:fillRef>
          <a:effectRef idx="2">
            <a:schemeClr val="accent3"/>
          </a:effectRef>
          <a:fontRef idx="minor">
            <a:schemeClr val="lt1"/>
          </a:fontRef>
        </p:style>
        <p:txBody>
          <a:bodyPr anchor="ctr"/>
          <a:lstStyle/>
          <a:p>
            <a:pPr algn="ctr" eaLnBrk="0" fontAlgn="auto" hangingPunct="0">
              <a:spcBef>
                <a:spcPts val="0"/>
              </a:spcBef>
              <a:spcAft>
                <a:spcPts val="0"/>
              </a:spcAft>
              <a:defRPr/>
            </a:pPr>
            <a:endParaRPr lang="en-US" sz="3200"/>
          </a:p>
        </p:txBody>
      </p:sp>
      <p:sp>
        <p:nvSpPr>
          <p:cNvPr id="16" name="Rectangle 15"/>
          <p:cNvSpPr/>
          <p:nvPr/>
        </p:nvSpPr>
        <p:spPr>
          <a:xfrm>
            <a:off x="3860800" y="1143000"/>
            <a:ext cx="2235200" cy="762000"/>
          </a:xfrm>
          <a:prstGeom prst="rect">
            <a:avLst/>
          </a:prstGeom>
          <a:ln/>
        </p:spPr>
        <p:style>
          <a:lnRef idx="1">
            <a:schemeClr val="accent3"/>
          </a:lnRef>
          <a:fillRef idx="3">
            <a:schemeClr val="accent3"/>
          </a:fillRef>
          <a:effectRef idx="2">
            <a:schemeClr val="accent3"/>
          </a:effectRef>
          <a:fontRef idx="minor">
            <a:schemeClr val="lt1"/>
          </a:fontRef>
        </p:style>
        <p:txBody>
          <a:bodyPr anchor="ctr"/>
          <a:lstStyle/>
          <a:p>
            <a:pPr algn="ctr" eaLnBrk="0" fontAlgn="auto" hangingPunct="0">
              <a:spcBef>
                <a:spcPts val="0"/>
              </a:spcBef>
              <a:spcAft>
                <a:spcPts val="0"/>
              </a:spcAft>
              <a:defRPr/>
            </a:pPr>
            <a:endParaRPr lang="en-US" sz="3200"/>
          </a:p>
        </p:txBody>
      </p:sp>
      <p:sp>
        <p:nvSpPr>
          <p:cNvPr id="17" name="Rectangle 16"/>
          <p:cNvSpPr/>
          <p:nvPr/>
        </p:nvSpPr>
        <p:spPr>
          <a:xfrm>
            <a:off x="7112000" y="0"/>
            <a:ext cx="2946400" cy="2743200"/>
          </a:xfrm>
          <a:prstGeom prst="rect">
            <a:avLst/>
          </a:prstGeom>
          <a:ln/>
        </p:spPr>
        <p:style>
          <a:lnRef idx="1">
            <a:schemeClr val="accent3"/>
          </a:lnRef>
          <a:fillRef idx="3">
            <a:schemeClr val="accent3"/>
          </a:fillRef>
          <a:effectRef idx="2">
            <a:schemeClr val="accent3"/>
          </a:effectRef>
          <a:fontRef idx="minor">
            <a:schemeClr val="lt1"/>
          </a:fontRef>
        </p:style>
        <p:txBody>
          <a:bodyPr anchor="ctr"/>
          <a:lstStyle/>
          <a:p>
            <a:pPr algn="ctr" eaLnBrk="0" fontAlgn="auto" hangingPunct="0">
              <a:spcBef>
                <a:spcPts val="0"/>
              </a:spcBef>
              <a:spcAft>
                <a:spcPts val="0"/>
              </a:spcAft>
              <a:defRPr/>
            </a:pPr>
            <a:endParaRPr lang="en-US" sz="3200"/>
          </a:p>
        </p:txBody>
      </p:sp>
      <p:sp>
        <p:nvSpPr>
          <p:cNvPr id="18" name="Rectangle 17"/>
          <p:cNvSpPr/>
          <p:nvPr/>
        </p:nvSpPr>
        <p:spPr>
          <a:xfrm>
            <a:off x="711200" y="2971800"/>
            <a:ext cx="5892800" cy="609600"/>
          </a:xfrm>
          <a:prstGeom prst="rect">
            <a:avLst/>
          </a:prstGeom>
          <a:ln/>
        </p:spPr>
        <p:style>
          <a:lnRef idx="1">
            <a:schemeClr val="accent3"/>
          </a:lnRef>
          <a:fillRef idx="3">
            <a:schemeClr val="accent3"/>
          </a:fillRef>
          <a:effectRef idx="2">
            <a:schemeClr val="accent3"/>
          </a:effectRef>
          <a:fontRef idx="minor">
            <a:schemeClr val="lt1"/>
          </a:fontRef>
        </p:style>
        <p:txBody>
          <a:bodyPr anchor="ctr"/>
          <a:lstStyle/>
          <a:p>
            <a:pPr algn="ctr" eaLnBrk="0" fontAlgn="auto" hangingPunct="0">
              <a:spcBef>
                <a:spcPts val="0"/>
              </a:spcBef>
              <a:spcAft>
                <a:spcPts val="0"/>
              </a:spcAft>
              <a:defRPr/>
            </a:pPr>
            <a:endParaRPr lang="en-US" sz="3200"/>
          </a:p>
        </p:txBody>
      </p:sp>
      <p:sp>
        <p:nvSpPr>
          <p:cNvPr id="19" name="Rectangle 18"/>
          <p:cNvSpPr/>
          <p:nvPr/>
        </p:nvSpPr>
        <p:spPr>
          <a:xfrm>
            <a:off x="7416800" y="2971800"/>
            <a:ext cx="2641600" cy="1066800"/>
          </a:xfrm>
          <a:prstGeom prst="rect">
            <a:avLst/>
          </a:prstGeom>
          <a:ln/>
        </p:spPr>
        <p:style>
          <a:lnRef idx="1">
            <a:schemeClr val="accent3"/>
          </a:lnRef>
          <a:fillRef idx="3">
            <a:schemeClr val="accent3"/>
          </a:fillRef>
          <a:effectRef idx="2">
            <a:schemeClr val="accent3"/>
          </a:effectRef>
          <a:fontRef idx="minor">
            <a:schemeClr val="lt1"/>
          </a:fontRef>
        </p:style>
        <p:txBody>
          <a:bodyPr anchor="ctr"/>
          <a:lstStyle/>
          <a:p>
            <a:pPr algn="ctr" eaLnBrk="0" fontAlgn="auto" hangingPunct="0">
              <a:spcBef>
                <a:spcPts val="0"/>
              </a:spcBef>
              <a:spcAft>
                <a:spcPts val="0"/>
              </a:spcAft>
              <a:defRPr/>
            </a:pPr>
            <a:endParaRPr lang="en-US" sz="3200"/>
          </a:p>
        </p:txBody>
      </p:sp>
      <p:sp>
        <p:nvSpPr>
          <p:cNvPr id="20" name="Rectangle 19"/>
          <p:cNvSpPr/>
          <p:nvPr/>
        </p:nvSpPr>
        <p:spPr>
          <a:xfrm>
            <a:off x="508000" y="5105400"/>
            <a:ext cx="9956800" cy="685800"/>
          </a:xfrm>
          <a:prstGeom prst="rect">
            <a:avLst/>
          </a:prstGeom>
          <a:ln/>
        </p:spPr>
        <p:style>
          <a:lnRef idx="1">
            <a:schemeClr val="accent3"/>
          </a:lnRef>
          <a:fillRef idx="3">
            <a:schemeClr val="accent3"/>
          </a:fillRef>
          <a:effectRef idx="2">
            <a:schemeClr val="accent3"/>
          </a:effectRef>
          <a:fontRef idx="minor">
            <a:schemeClr val="lt1"/>
          </a:fontRef>
        </p:style>
        <p:txBody>
          <a:bodyPr anchor="ctr"/>
          <a:lstStyle/>
          <a:p>
            <a:pPr algn="ctr" eaLnBrk="0" fontAlgn="auto" hangingPunct="0">
              <a:spcBef>
                <a:spcPts val="0"/>
              </a:spcBef>
              <a:spcAft>
                <a:spcPts val="0"/>
              </a:spcAft>
              <a:defRPr/>
            </a:pPr>
            <a:endParaRPr lang="en-US" sz="3200"/>
          </a:p>
        </p:txBody>
      </p:sp>
      <p:cxnSp>
        <p:nvCxnSpPr>
          <p:cNvPr id="21" name="Straight Connector 20"/>
          <p:cNvCxnSpPr/>
          <p:nvPr/>
        </p:nvCxnSpPr>
        <p:spPr>
          <a:xfrm rot="5400000">
            <a:off x="3397783" y="4343480"/>
            <a:ext cx="1535728" cy="2119"/>
          </a:xfrm>
          <a:prstGeom prst="line">
            <a:avLst/>
          </a:prstGeom>
          <a:ln>
            <a:solidFill>
              <a:schemeClr val="bg2">
                <a:lumMod val="75000"/>
              </a:schemeClr>
            </a:solidFill>
          </a:ln>
          <a:effectLst>
            <a:outerShdw blurRad="50800" dist="38100" dir="2700000" algn="tl" rotWithShape="0">
              <a:prstClr val="black">
                <a:alpha val="40000"/>
              </a:prstClr>
            </a:outerShdw>
          </a:effectLst>
        </p:spPr>
        <p:style>
          <a:lnRef idx="1">
            <a:schemeClr val="accent1"/>
          </a:lnRef>
          <a:fillRef idx="1002">
            <a:schemeClr val="lt2"/>
          </a:fillRef>
          <a:effectRef idx="0">
            <a:schemeClr val="accent1"/>
          </a:effectRef>
          <a:fontRef idx="minor">
            <a:schemeClr val="tx1"/>
          </a:fontRef>
        </p:style>
      </p:cxnSp>
      <p:pic>
        <p:nvPicPr>
          <p:cNvPr id="77833" name="Straight Arrow Connector 2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5200" y="381000"/>
            <a:ext cx="2499784"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Arrow Connector 24"/>
          <p:cNvCxnSpPr>
            <a:stCxn id="16" idx="2"/>
          </p:cNvCxnSpPr>
          <p:nvPr/>
        </p:nvCxnSpPr>
        <p:spPr>
          <a:xfrm rot="5400000">
            <a:off x="4444644" y="2438526"/>
            <a:ext cx="1068033" cy="2117"/>
          </a:xfrm>
          <a:prstGeom prst="straightConnector1">
            <a:avLst/>
          </a:prstGeom>
          <a:ln>
            <a:solidFill>
              <a:schemeClr val="bg2">
                <a:lumMod val="75000"/>
              </a:schemeClr>
            </a:solidFill>
            <a:tailEnd type="arrow"/>
          </a:ln>
          <a:effectLst>
            <a:outerShdw blurRad="50800" dist="38100" dir="2700000" algn="tl" rotWithShape="0">
              <a:prstClr val="black">
                <a:alpha val="40000"/>
              </a:prstClr>
            </a:outerShdw>
          </a:effectLst>
        </p:spPr>
        <p:style>
          <a:lnRef idx="1">
            <a:schemeClr val="accent1"/>
          </a:lnRef>
          <a:fillRef idx="1002">
            <a:schemeClr val="lt2"/>
          </a:fillRef>
          <a:effectRef idx="0">
            <a:schemeClr val="accent1"/>
          </a:effectRef>
          <a:fontRef idx="minor">
            <a:schemeClr val="tx1"/>
          </a:fontRef>
        </p:style>
      </p:cxnSp>
      <p:cxnSp>
        <p:nvCxnSpPr>
          <p:cNvPr id="26" name="Straight Arrow Connector 25"/>
          <p:cNvCxnSpPr>
            <a:stCxn id="15" idx="2"/>
          </p:cNvCxnSpPr>
          <p:nvPr/>
        </p:nvCxnSpPr>
        <p:spPr>
          <a:xfrm rot="5400000">
            <a:off x="1339656" y="2471863"/>
            <a:ext cx="1068037" cy="2119"/>
          </a:xfrm>
          <a:prstGeom prst="straightConnector1">
            <a:avLst/>
          </a:prstGeom>
          <a:ln>
            <a:solidFill>
              <a:schemeClr val="bg2">
                <a:lumMod val="75000"/>
              </a:schemeClr>
            </a:solidFill>
            <a:tailEnd type="arrow"/>
          </a:ln>
          <a:effectLst>
            <a:outerShdw blurRad="50800" dist="38100" dir="2700000" algn="tl" rotWithShape="0">
              <a:prstClr val="black">
                <a:alpha val="40000"/>
              </a:prstClr>
            </a:outerShdw>
          </a:effectLst>
        </p:spPr>
        <p:style>
          <a:lnRef idx="1">
            <a:schemeClr val="accent1"/>
          </a:lnRef>
          <a:fillRef idx="1002">
            <a:schemeClr val="lt2"/>
          </a:fillRef>
          <a:effectRef idx="0">
            <a:schemeClr val="accent1"/>
          </a:effectRef>
          <a:fontRef idx="minor">
            <a:schemeClr val="tx1"/>
          </a:fontRef>
        </p:style>
      </p:cxnSp>
      <p:cxnSp>
        <p:nvCxnSpPr>
          <p:cNvPr id="27" name="Straight Connector 26"/>
          <p:cNvCxnSpPr>
            <a:stCxn id="19" idx="2"/>
          </p:cNvCxnSpPr>
          <p:nvPr/>
        </p:nvCxnSpPr>
        <p:spPr>
          <a:xfrm rot="5400000">
            <a:off x="8205674" y="4572078"/>
            <a:ext cx="1062935" cy="2119"/>
          </a:xfrm>
          <a:prstGeom prst="line">
            <a:avLst/>
          </a:prstGeom>
          <a:ln>
            <a:solidFill>
              <a:schemeClr val="bg2">
                <a:lumMod val="75000"/>
              </a:schemeClr>
            </a:solidFill>
          </a:ln>
          <a:effectLst>
            <a:outerShdw blurRad="50800" dist="38100" dir="2700000" algn="tl" rotWithShape="0">
              <a:prstClr val="black">
                <a:alpha val="40000"/>
              </a:prstClr>
            </a:outerShdw>
          </a:effectLst>
        </p:spPr>
        <p:style>
          <a:lnRef idx="1">
            <a:schemeClr val="accent1"/>
          </a:lnRef>
          <a:fillRef idx="1002">
            <a:schemeClr val="lt2"/>
          </a:fillRef>
          <a:effectRef idx="0">
            <a:schemeClr val="accent1"/>
          </a:effectRef>
          <a:fontRef idx="minor">
            <a:schemeClr val="tx1"/>
          </a:fontRef>
        </p:style>
      </p:cxnSp>
      <p:sp>
        <p:nvSpPr>
          <p:cNvPr id="28" name="Oval 27"/>
          <p:cNvSpPr/>
          <p:nvPr/>
        </p:nvSpPr>
        <p:spPr>
          <a:xfrm>
            <a:off x="10363200" y="3200400"/>
            <a:ext cx="1828800" cy="685800"/>
          </a:xfrm>
          <a:prstGeom prst="ellipse">
            <a:avLst/>
          </a:prstGeom>
          <a:ln/>
        </p:spPr>
        <p:style>
          <a:lnRef idx="1">
            <a:schemeClr val="accent3"/>
          </a:lnRef>
          <a:fillRef idx="3">
            <a:schemeClr val="accent3"/>
          </a:fillRef>
          <a:effectRef idx="2">
            <a:schemeClr val="accent3"/>
          </a:effectRef>
          <a:fontRef idx="minor">
            <a:schemeClr val="lt1"/>
          </a:fontRef>
        </p:style>
        <p:txBody>
          <a:bodyPr anchor="ctr"/>
          <a:lstStyle/>
          <a:p>
            <a:pPr algn="ctr" eaLnBrk="0" fontAlgn="auto" hangingPunct="0">
              <a:spcBef>
                <a:spcPts val="0"/>
              </a:spcBef>
              <a:spcAft>
                <a:spcPts val="0"/>
              </a:spcAft>
              <a:defRPr/>
            </a:pPr>
            <a:endParaRPr lang="en-US" sz="3200"/>
          </a:p>
        </p:txBody>
      </p:sp>
      <p:sp>
        <p:nvSpPr>
          <p:cNvPr id="29" name="Oval 28"/>
          <p:cNvSpPr/>
          <p:nvPr/>
        </p:nvSpPr>
        <p:spPr>
          <a:xfrm>
            <a:off x="10668000" y="1143000"/>
            <a:ext cx="1219200" cy="914400"/>
          </a:xfrm>
          <a:prstGeom prst="ellipse">
            <a:avLst/>
          </a:prstGeom>
          <a:ln/>
        </p:spPr>
        <p:style>
          <a:lnRef idx="1">
            <a:schemeClr val="accent3"/>
          </a:lnRef>
          <a:fillRef idx="3">
            <a:schemeClr val="accent3"/>
          </a:fillRef>
          <a:effectRef idx="2">
            <a:schemeClr val="accent3"/>
          </a:effectRef>
          <a:fontRef idx="minor">
            <a:schemeClr val="lt1"/>
          </a:fontRef>
        </p:style>
        <p:txBody>
          <a:bodyPr anchor="ctr"/>
          <a:lstStyle/>
          <a:p>
            <a:pPr algn="ctr" eaLnBrk="0" fontAlgn="auto" hangingPunct="0">
              <a:spcBef>
                <a:spcPts val="0"/>
              </a:spcBef>
              <a:spcAft>
                <a:spcPts val="0"/>
              </a:spcAft>
              <a:defRPr/>
            </a:pPr>
            <a:endParaRPr lang="en-US" sz="3200"/>
          </a:p>
        </p:txBody>
      </p:sp>
      <p:cxnSp>
        <p:nvCxnSpPr>
          <p:cNvPr id="30" name="Straight Arrow Connector 29"/>
          <p:cNvCxnSpPr/>
          <p:nvPr/>
        </p:nvCxnSpPr>
        <p:spPr>
          <a:xfrm>
            <a:off x="10058685" y="1598804"/>
            <a:ext cx="610011" cy="1590"/>
          </a:xfrm>
          <a:prstGeom prst="straightConnector1">
            <a:avLst/>
          </a:prstGeom>
          <a:ln>
            <a:solidFill>
              <a:schemeClr val="bg2">
                <a:lumMod val="75000"/>
              </a:schemeClr>
            </a:solidFill>
            <a:tailEnd type="arrow"/>
          </a:ln>
          <a:effectLst>
            <a:outerShdw blurRad="50800" dist="38100" dir="2700000" algn="tl" rotWithShape="0">
              <a:prstClr val="black">
                <a:alpha val="40000"/>
              </a:prstClr>
            </a:outerShdw>
          </a:effectLst>
        </p:spPr>
        <p:style>
          <a:lnRef idx="1">
            <a:schemeClr val="accent1"/>
          </a:lnRef>
          <a:fillRef idx="1002">
            <a:schemeClr val="lt2"/>
          </a:fillRef>
          <a:effectRef idx="0">
            <a:schemeClr val="accent1"/>
          </a:effectRef>
          <a:fontRef idx="minor">
            <a:schemeClr val="tx1"/>
          </a:fontRef>
        </p:style>
      </p:cxnSp>
      <p:cxnSp>
        <p:nvCxnSpPr>
          <p:cNvPr id="31" name="Straight Connector 30"/>
          <p:cNvCxnSpPr/>
          <p:nvPr/>
        </p:nvCxnSpPr>
        <p:spPr>
          <a:xfrm>
            <a:off x="10058400" y="3505200"/>
            <a:ext cx="304800" cy="1588"/>
          </a:xfrm>
          <a:prstGeom prst="line">
            <a:avLst/>
          </a:prstGeom>
          <a:ln>
            <a:solidFill>
              <a:schemeClr val="bg2">
                <a:lumMod val="75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7841" name="TextBox 46"/>
          <p:cNvSpPr txBox="1">
            <a:spLocks noChangeArrowheads="1"/>
          </p:cNvSpPr>
          <p:nvPr/>
        </p:nvSpPr>
        <p:spPr bwMode="auto">
          <a:xfrm>
            <a:off x="914400" y="1371601"/>
            <a:ext cx="172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a:r>
              <a:rPr lang="en-US" sz="2000" b="1">
                <a:latin typeface="Calibri" pitchFamily="34" charset="0"/>
              </a:rPr>
              <a:t>Y-Register</a:t>
            </a:r>
          </a:p>
        </p:txBody>
      </p:sp>
      <p:sp>
        <p:nvSpPr>
          <p:cNvPr id="77842" name="TextBox 47"/>
          <p:cNvSpPr txBox="1">
            <a:spLocks noChangeArrowheads="1"/>
          </p:cNvSpPr>
          <p:nvPr/>
        </p:nvSpPr>
        <p:spPr bwMode="auto">
          <a:xfrm>
            <a:off x="4165600" y="1382714"/>
            <a:ext cx="172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a:r>
              <a:rPr lang="en-US" sz="2000" b="1">
                <a:latin typeface="Calibri" pitchFamily="34" charset="0"/>
              </a:rPr>
              <a:t>X-Register</a:t>
            </a:r>
          </a:p>
        </p:txBody>
      </p:sp>
      <p:sp>
        <p:nvSpPr>
          <p:cNvPr id="77843" name="TextBox 48"/>
          <p:cNvSpPr txBox="1">
            <a:spLocks noChangeArrowheads="1"/>
          </p:cNvSpPr>
          <p:nvPr/>
        </p:nvSpPr>
        <p:spPr bwMode="auto">
          <a:xfrm>
            <a:off x="2133600" y="3048000"/>
            <a:ext cx="3352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a:r>
              <a:rPr lang="en-US" sz="2400" b="1">
                <a:latin typeface="Calibri" pitchFamily="34" charset="0"/>
              </a:rPr>
              <a:t>Memory Address</a:t>
            </a:r>
          </a:p>
        </p:txBody>
      </p:sp>
      <p:sp>
        <p:nvSpPr>
          <p:cNvPr id="77844" name="TextBox 49"/>
          <p:cNvSpPr txBox="1">
            <a:spLocks noChangeArrowheads="1"/>
          </p:cNvSpPr>
          <p:nvPr/>
        </p:nvSpPr>
        <p:spPr bwMode="auto">
          <a:xfrm>
            <a:off x="7823200" y="838201"/>
            <a:ext cx="17272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en-US" b="1">
                <a:latin typeface="Calibri" pitchFamily="34" charset="0"/>
              </a:rPr>
              <a:t>Scan Conversion horizontal/vertical deflection</a:t>
            </a:r>
          </a:p>
        </p:txBody>
      </p:sp>
      <p:sp>
        <p:nvSpPr>
          <p:cNvPr id="77845" name="TextBox 50"/>
          <p:cNvSpPr txBox="1">
            <a:spLocks noChangeArrowheads="1"/>
          </p:cNvSpPr>
          <p:nvPr/>
        </p:nvSpPr>
        <p:spPr bwMode="auto">
          <a:xfrm>
            <a:off x="7721600" y="2971800"/>
            <a:ext cx="2032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a:r>
              <a:rPr lang="en-US" sz="2800" b="1">
                <a:latin typeface="Calibri" pitchFamily="34" charset="0"/>
              </a:rPr>
              <a:t>Pixel value(s)</a:t>
            </a:r>
          </a:p>
        </p:txBody>
      </p:sp>
      <p:sp>
        <p:nvSpPr>
          <p:cNvPr id="77846" name="TextBox 51"/>
          <p:cNvSpPr txBox="1">
            <a:spLocks noChangeArrowheads="1"/>
          </p:cNvSpPr>
          <p:nvPr/>
        </p:nvSpPr>
        <p:spPr bwMode="auto">
          <a:xfrm>
            <a:off x="10871200" y="1447801"/>
            <a:ext cx="812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a:r>
              <a:rPr lang="en-US" sz="2000" b="1">
                <a:latin typeface="Calibri" pitchFamily="34" charset="0"/>
              </a:rPr>
              <a:t>CRT</a:t>
            </a:r>
          </a:p>
        </p:txBody>
      </p:sp>
      <p:sp>
        <p:nvSpPr>
          <p:cNvPr id="77847" name="TextBox 52"/>
          <p:cNvSpPr txBox="1">
            <a:spLocks noChangeArrowheads="1"/>
          </p:cNvSpPr>
          <p:nvPr/>
        </p:nvSpPr>
        <p:spPr bwMode="auto">
          <a:xfrm>
            <a:off x="10464800" y="3363914"/>
            <a:ext cx="1727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a:r>
              <a:rPr lang="en-US" sz="2000" b="1">
                <a:latin typeface="Calibri" pitchFamily="34" charset="0"/>
              </a:rPr>
              <a:t>Intensity</a:t>
            </a:r>
          </a:p>
        </p:txBody>
      </p:sp>
      <p:sp>
        <p:nvSpPr>
          <p:cNvPr id="77848" name="TextBox 53"/>
          <p:cNvSpPr txBox="1">
            <a:spLocks noChangeArrowheads="1"/>
          </p:cNvSpPr>
          <p:nvPr/>
        </p:nvSpPr>
        <p:spPr bwMode="auto">
          <a:xfrm>
            <a:off x="1828800" y="5257800"/>
            <a:ext cx="8128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a:r>
              <a:rPr lang="en-US" sz="3200" b="1">
                <a:latin typeface="Calibri" pitchFamily="34" charset="0"/>
              </a:rPr>
              <a:t>MEMORY</a:t>
            </a:r>
          </a:p>
        </p:txBody>
      </p:sp>
      <p:sp>
        <p:nvSpPr>
          <p:cNvPr id="77849" name="TextBox 54"/>
          <p:cNvSpPr txBox="1">
            <a:spLocks noChangeArrowheads="1"/>
          </p:cNvSpPr>
          <p:nvPr/>
        </p:nvSpPr>
        <p:spPr bwMode="auto">
          <a:xfrm>
            <a:off x="8432800" y="4343401"/>
            <a:ext cx="1727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a:r>
              <a:rPr lang="en-US" sz="2800" b="1">
                <a:latin typeface="Calibri" pitchFamily="34" charset="0"/>
              </a:rPr>
              <a:t>DATA</a:t>
            </a:r>
          </a:p>
        </p:txBody>
      </p:sp>
      <p:sp>
        <p:nvSpPr>
          <p:cNvPr id="77850" name="Text Box 30"/>
          <p:cNvSpPr txBox="1">
            <a:spLocks noChangeArrowheads="1"/>
          </p:cNvSpPr>
          <p:nvPr/>
        </p:nvSpPr>
        <p:spPr bwMode="auto">
          <a:xfrm>
            <a:off x="2717800" y="6172201"/>
            <a:ext cx="45576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t>Logical Organization of the video controller</a:t>
            </a:r>
          </a:p>
        </p:txBody>
      </p:sp>
      <p:sp>
        <p:nvSpPr>
          <p:cNvPr id="2" name="Rectangle 14"/>
          <p:cNvSpPr/>
          <p:nvPr/>
        </p:nvSpPr>
        <p:spPr>
          <a:xfrm>
            <a:off x="2032000" y="76200"/>
            <a:ext cx="3048000" cy="762000"/>
          </a:xfrm>
          <a:prstGeom prst="rect">
            <a:avLst/>
          </a:prstGeom>
          <a:ln/>
        </p:spPr>
        <p:style>
          <a:lnRef idx="1">
            <a:schemeClr val="accent3"/>
          </a:lnRef>
          <a:fillRef idx="3">
            <a:schemeClr val="accent3"/>
          </a:fillRef>
          <a:effectRef idx="2">
            <a:schemeClr val="accent3"/>
          </a:effectRef>
          <a:fontRef idx="minor">
            <a:schemeClr val="lt1"/>
          </a:fontRef>
        </p:style>
        <p:txBody>
          <a:bodyPr anchor="ctr"/>
          <a:lstStyle/>
          <a:p>
            <a:pPr algn="ctr" eaLnBrk="0" fontAlgn="auto" hangingPunct="0">
              <a:spcBef>
                <a:spcPts val="0"/>
              </a:spcBef>
              <a:spcAft>
                <a:spcPts val="0"/>
              </a:spcAft>
              <a:defRPr/>
            </a:pPr>
            <a:endParaRPr lang="en-US" sz="3200"/>
          </a:p>
        </p:txBody>
      </p:sp>
      <p:sp>
        <p:nvSpPr>
          <p:cNvPr id="77852" name="Text Box 32"/>
          <p:cNvSpPr txBox="1">
            <a:spLocks noChangeArrowheads="1"/>
          </p:cNvSpPr>
          <p:nvPr/>
        </p:nvSpPr>
        <p:spPr bwMode="auto">
          <a:xfrm>
            <a:off x="2641600" y="196850"/>
            <a:ext cx="151836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t>Raster Scan </a:t>
            </a:r>
          </a:p>
          <a:p>
            <a:pPr eaLnBrk="1" hangingPunct="1"/>
            <a:r>
              <a:rPr lang="en-US"/>
              <a:t>Generator</a:t>
            </a:r>
          </a:p>
        </p:txBody>
      </p:sp>
      <p:cxnSp>
        <p:nvCxnSpPr>
          <p:cNvPr id="3" name="Straight Arrow Connector 25"/>
          <p:cNvCxnSpPr>
            <a:stCxn id="15" idx="2"/>
          </p:cNvCxnSpPr>
          <p:nvPr/>
        </p:nvCxnSpPr>
        <p:spPr>
          <a:xfrm rot="5400000">
            <a:off x="1542856" y="1132628"/>
            <a:ext cx="1068037" cy="1101"/>
          </a:xfrm>
          <a:prstGeom prst="straightConnector1">
            <a:avLst/>
          </a:prstGeom>
          <a:ln>
            <a:solidFill>
              <a:schemeClr val="bg2">
                <a:lumMod val="75000"/>
              </a:schemeClr>
            </a:solidFill>
            <a:tailEnd type="arrow"/>
          </a:ln>
          <a:effectLst>
            <a:outerShdw blurRad="50800" dist="38100" dir="2700000" algn="tl" rotWithShape="0">
              <a:prstClr val="black">
                <a:alpha val="40000"/>
              </a:prstClr>
            </a:outerShdw>
          </a:effectLst>
        </p:spPr>
        <p:style>
          <a:lnRef idx="1">
            <a:schemeClr val="accent1"/>
          </a:lnRef>
          <a:fillRef idx="1002">
            <a:schemeClr val="lt2"/>
          </a:fillRef>
          <a:effectRef idx="0">
            <a:schemeClr val="accent1"/>
          </a:effectRef>
          <a:fontRef idx="minor">
            <a:schemeClr val="tx1"/>
          </a:fontRef>
        </p:style>
      </p:cxnSp>
      <p:cxnSp>
        <p:nvCxnSpPr>
          <p:cNvPr id="4" name="Straight Arrow Connector 25"/>
          <p:cNvCxnSpPr>
            <a:stCxn id="15" idx="2"/>
          </p:cNvCxnSpPr>
          <p:nvPr/>
        </p:nvCxnSpPr>
        <p:spPr>
          <a:xfrm rot="5400000">
            <a:off x="4184456" y="1132628"/>
            <a:ext cx="1068037" cy="1101"/>
          </a:xfrm>
          <a:prstGeom prst="straightConnector1">
            <a:avLst/>
          </a:prstGeom>
          <a:ln>
            <a:solidFill>
              <a:schemeClr val="bg2">
                <a:lumMod val="75000"/>
              </a:schemeClr>
            </a:solidFill>
            <a:tailEnd type="arrow"/>
          </a:ln>
          <a:effectLst>
            <a:outerShdw blurRad="50800" dist="38100" dir="2700000" algn="tl" rotWithShape="0">
              <a:prstClr val="black">
                <a:alpha val="40000"/>
              </a:prstClr>
            </a:outerShdw>
          </a:effectLst>
        </p:spPr>
        <p:style>
          <a:lnRef idx="1">
            <a:schemeClr val="accent1"/>
          </a:lnRef>
          <a:fillRef idx="1002">
            <a:schemeClr val="lt2"/>
          </a:fillRef>
          <a:effectRef idx="0">
            <a:schemeClr val="accent1"/>
          </a:effectRef>
          <a:fontRef idx="minor">
            <a:schemeClr val="tx1"/>
          </a:fontRef>
        </p:style>
      </p:cxnSp>
    </p:spTree>
    <p:extLst>
      <p:ext uri="{BB962C8B-B14F-4D97-AF65-F5344CB8AC3E}">
        <p14:creationId xmlns:p14="http://schemas.microsoft.com/office/powerpoint/2010/main" val="132674095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body" idx="1"/>
          </p:nvPr>
        </p:nvSpPr>
        <p:spPr>
          <a:xfrm>
            <a:off x="609600" y="1981200"/>
            <a:ext cx="10972800" cy="4495800"/>
          </a:xfrm>
        </p:spPr>
        <p:txBody>
          <a:bodyPr/>
          <a:lstStyle/>
          <a:p>
            <a:pPr algn="just" eaLnBrk="1" hangingPunct="1">
              <a:lnSpc>
                <a:spcPct val="90000"/>
              </a:lnSpc>
            </a:pPr>
            <a:r>
              <a:rPr lang="en-US" sz="2400" dirty="0" smtClean="0"/>
              <a:t>Assume that the frame buffer is addressed in x 0 to </a:t>
            </a:r>
            <a:r>
              <a:rPr lang="en-US" sz="2400" dirty="0" err="1" smtClean="0"/>
              <a:t>xmax</a:t>
            </a:r>
            <a:r>
              <a:rPr lang="en-US" sz="2400" dirty="0" smtClean="0"/>
              <a:t> and in y from 0 to </a:t>
            </a:r>
            <a:r>
              <a:rPr lang="en-US" sz="2400" dirty="0" err="1" smtClean="0"/>
              <a:t>ymax</a:t>
            </a:r>
            <a:r>
              <a:rPr lang="en-US" sz="2400" dirty="0" smtClean="0"/>
              <a:t>.</a:t>
            </a:r>
          </a:p>
          <a:p>
            <a:pPr algn="just" eaLnBrk="1" hangingPunct="1">
              <a:lnSpc>
                <a:spcPct val="90000"/>
              </a:lnSpc>
            </a:pPr>
            <a:r>
              <a:rPr lang="en-US" sz="2400" dirty="0" smtClean="0"/>
              <a:t>Then ,at the start of a refresh cycle, the  X register is set to zero and Y register is set to  </a:t>
            </a:r>
            <a:r>
              <a:rPr lang="en-US" sz="2400" dirty="0" err="1" smtClean="0"/>
              <a:t>ymax</a:t>
            </a:r>
            <a:r>
              <a:rPr lang="en-US" sz="2400" dirty="0" smtClean="0"/>
              <a:t> (the top scan line).</a:t>
            </a:r>
          </a:p>
          <a:p>
            <a:pPr algn="just" eaLnBrk="1" hangingPunct="1">
              <a:lnSpc>
                <a:spcPct val="90000"/>
              </a:lnSpc>
            </a:pPr>
            <a:r>
              <a:rPr lang="en-US" sz="2400" dirty="0" smtClean="0"/>
              <a:t>As the first scan line is generated, the X address is incremented up through </a:t>
            </a:r>
            <a:r>
              <a:rPr lang="en-US" sz="2400" dirty="0" err="1" smtClean="0"/>
              <a:t>xmax</a:t>
            </a:r>
            <a:r>
              <a:rPr lang="en-US" sz="2400" dirty="0" smtClean="0"/>
              <a:t>.</a:t>
            </a:r>
          </a:p>
          <a:p>
            <a:pPr algn="just" eaLnBrk="1" hangingPunct="1">
              <a:lnSpc>
                <a:spcPct val="90000"/>
              </a:lnSpc>
            </a:pPr>
            <a:r>
              <a:rPr lang="en-US" sz="2400" dirty="0" smtClean="0"/>
              <a:t>Each pixel value is fetched and is used to control the intensity of the CRT beam.</a:t>
            </a:r>
          </a:p>
          <a:p>
            <a:pPr algn="just" eaLnBrk="1" hangingPunct="1">
              <a:lnSpc>
                <a:spcPct val="90000"/>
              </a:lnSpc>
            </a:pPr>
            <a:r>
              <a:rPr lang="en-US" sz="2400" dirty="0" smtClean="0"/>
              <a:t>After the first scan line, the X address is reset to zero and the Y address is decremented by one.</a:t>
            </a:r>
          </a:p>
          <a:p>
            <a:pPr algn="just" eaLnBrk="1" hangingPunct="1">
              <a:lnSpc>
                <a:spcPct val="90000"/>
              </a:lnSpc>
            </a:pPr>
            <a:r>
              <a:rPr lang="en-US" sz="2400" dirty="0" smtClean="0"/>
              <a:t>The process continues until the last scan line (y=0) is generated </a:t>
            </a:r>
          </a:p>
        </p:txBody>
      </p:sp>
      <p:sp>
        <p:nvSpPr>
          <p:cNvPr id="78851" name="Text Box 3"/>
          <p:cNvSpPr>
            <a:spLocks noGrp="1" noChangeArrowheads="1"/>
          </p:cNvSpPr>
          <p:nvPr>
            <p:ph type="title"/>
          </p:nvPr>
        </p:nvSpPr>
        <p:spPr>
          <a:xfrm>
            <a:off x="609600" y="457200"/>
            <a:ext cx="10972800" cy="1371600"/>
          </a:xfrm>
          <a:noFill/>
        </p:spPr>
        <p:txBody>
          <a:bodyPr anchor="ctr"/>
          <a:lstStyle/>
          <a:p>
            <a:pPr algn="ctr" eaLnBrk="1" hangingPunct="1"/>
            <a:r>
              <a:rPr lang="en-US" sz="2500" dirty="0" smtClean="0"/>
              <a:t>Logical Organization of the video controller</a:t>
            </a:r>
          </a:p>
        </p:txBody>
      </p:sp>
    </p:spTree>
    <p:extLst>
      <p:ext uri="{BB962C8B-B14F-4D97-AF65-F5344CB8AC3E}">
        <p14:creationId xmlns:p14="http://schemas.microsoft.com/office/powerpoint/2010/main" val="145996132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idx="4294967295"/>
          </p:nvPr>
        </p:nvSpPr>
        <p:spPr>
          <a:xfrm>
            <a:off x="1016000" y="1981200"/>
            <a:ext cx="10566400" cy="2667000"/>
          </a:xfrm>
        </p:spPr>
        <p:txBody>
          <a:bodyPr anchor="ctr"/>
          <a:lstStyle/>
          <a:p>
            <a:pPr algn="ctr" eaLnBrk="1" hangingPunct="1"/>
            <a:r>
              <a:rPr lang="en-US" sz="2500" b="0" smtClean="0"/>
              <a:t>ARCHITECTURE </a:t>
            </a:r>
            <a:br>
              <a:rPr lang="en-US" sz="2500" b="0" smtClean="0"/>
            </a:br>
            <a:r>
              <a:rPr lang="en-US" sz="2500" b="0" smtClean="0"/>
              <a:t>OF </a:t>
            </a:r>
            <a:br>
              <a:rPr lang="en-US" sz="2500" b="0" smtClean="0"/>
            </a:br>
            <a:r>
              <a:rPr lang="en-US" sz="2500" b="0" smtClean="0"/>
              <a:t>RASTER SCAN DISPLAY</a:t>
            </a:r>
            <a:br>
              <a:rPr lang="en-US" sz="2500" b="0" smtClean="0"/>
            </a:br>
            <a:r>
              <a:rPr lang="en-US" sz="2100" i="1" smtClean="0"/>
              <a:t>(WITH DISPLAY PROCESSOR)</a:t>
            </a:r>
            <a:endParaRPr lang="en-US" sz="2100" smtClean="0"/>
          </a:p>
        </p:txBody>
      </p:sp>
    </p:spTree>
    <p:extLst>
      <p:ext uri="{BB962C8B-B14F-4D97-AF65-F5344CB8AC3E}">
        <p14:creationId xmlns:p14="http://schemas.microsoft.com/office/powerpoint/2010/main" val="44574306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ChangeArrowheads="1"/>
          </p:cNvSpPr>
          <p:nvPr/>
        </p:nvSpPr>
        <p:spPr bwMode="auto">
          <a:xfrm>
            <a:off x="7010400" y="1524000"/>
            <a:ext cx="3352800" cy="609600"/>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eaLnBrk="0" hangingPunct="0">
              <a:defRPr/>
            </a:pPr>
            <a:r>
              <a:rPr lang="en-US" sz="1600" b="1" dirty="0">
                <a:solidFill>
                  <a:schemeClr val="tx1"/>
                </a:solidFill>
              </a:rPr>
              <a:t>PERIPHERAL DEVICE</a:t>
            </a:r>
          </a:p>
        </p:txBody>
      </p:sp>
      <p:sp>
        <p:nvSpPr>
          <p:cNvPr id="80899" name="Line 7"/>
          <p:cNvSpPr>
            <a:spLocks noChangeShapeType="1"/>
          </p:cNvSpPr>
          <p:nvPr/>
        </p:nvSpPr>
        <p:spPr bwMode="auto">
          <a:xfrm>
            <a:off x="812800" y="2743200"/>
            <a:ext cx="10871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Rectangle 10"/>
          <p:cNvSpPr>
            <a:spLocks noChangeArrowheads="1"/>
          </p:cNvSpPr>
          <p:nvPr/>
        </p:nvSpPr>
        <p:spPr bwMode="auto">
          <a:xfrm>
            <a:off x="6096000" y="5105400"/>
            <a:ext cx="3251200" cy="609600"/>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eaLnBrk="0" hangingPunct="0">
              <a:defRPr/>
            </a:pPr>
            <a:r>
              <a:rPr lang="en-US" sz="1600" b="1" dirty="0">
                <a:solidFill>
                  <a:schemeClr val="tx1"/>
                </a:solidFill>
              </a:rPr>
              <a:t>VIDEO CONTROLLER</a:t>
            </a:r>
          </a:p>
        </p:txBody>
      </p:sp>
      <p:sp>
        <p:nvSpPr>
          <p:cNvPr id="8" name="Oval 11"/>
          <p:cNvSpPr>
            <a:spLocks noChangeArrowheads="1"/>
          </p:cNvSpPr>
          <p:nvPr/>
        </p:nvSpPr>
        <p:spPr bwMode="auto">
          <a:xfrm>
            <a:off x="10160000" y="5105400"/>
            <a:ext cx="1625600" cy="533400"/>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eaLnBrk="0" hangingPunct="0">
              <a:defRPr/>
            </a:pPr>
            <a:r>
              <a:rPr lang="en-US" sz="2000" b="1" dirty="0">
                <a:solidFill>
                  <a:schemeClr val="tx1"/>
                </a:solidFill>
              </a:rPr>
              <a:t>CRT</a:t>
            </a:r>
          </a:p>
        </p:txBody>
      </p:sp>
      <p:sp>
        <p:nvSpPr>
          <p:cNvPr id="80902" name="Line 12"/>
          <p:cNvSpPr>
            <a:spLocks noChangeShapeType="1"/>
          </p:cNvSpPr>
          <p:nvPr/>
        </p:nvSpPr>
        <p:spPr bwMode="auto">
          <a:xfrm>
            <a:off x="3657600" y="22098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903" name="Line 13"/>
          <p:cNvSpPr>
            <a:spLocks noChangeShapeType="1"/>
          </p:cNvSpPr>
          <p:nvPr/>
        </p:nvSpPr>
        <p:spPr bwMode="auto">
          <a:xfrm>
            <a:off x="8839200" y="2133600"/>
            <a:ext cx="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904" name="Line 14"/>
          <p:cNvSpPr>
            <a:spLocks noChangeShapeType="1"/>
          </p:cNvSpPr>
          <p:nvPr/>
        </p:nvSpPr>
        <p:spPr bwMode="auto">
          <a:xfrm flipV="1">
            <a:off x="3352800" y="2743200"/>
            <a:ext cx="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905" name="Line 15"/>
          <p:cNvSpPr>
            <a:spLocks noChangeShapeType="1"/>
          </p:cNvSpPr>
          <p:nvPr/>
        </p:nvSpPr>
        <p:spPr bwMode="auto">
          <a:xfrm flipH="1" flipV="1">
            <a:off x="8229600" y="2743200"/>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906" name="Line 16"/>
          <p:cNvSpPr>
            <a:spLocks noChangeShapeType="1"/>
          </p:cNvSpPr>
          <p:nvPr/>
        </p:nvSpPr>
        <p:spPr bwMode="auto">
          <a:xfrm>
            <a:off x="4978400" y="5334000"/>
            <a:ext cx="1117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907" name="Line 17"/>
          <p:cNvSpPr>
            <a:spLocks noChangeShapeType="1"/>
          </p:cNvSpPr>
          <p:nvPr/>
        </p:nvSpPr>
        <p:spPr bwMode="auto">
          <a:xfrm>
            <a:off x="9347200" y="5410200"/>
            <a:ext cx="812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Rectangle 18"/>
          <p:cNvSpPr>
            <a:spLocks noChangeArrowheads="1"/>
          </p:cNvSpPr>
          <p:nvPr/>
        </p:nvSpPr>
        <p:spPr bwMode="auto">
          <a:xfrm>
            <a:off x="812800" y="4876800"/>
            <a:ext cx="2235200" cy="990600"/>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eaLnBrk="0" hangingPunct="0">
              <a:defRPr/>
            </a:pPr>
            <a:r>
              <a:rPr lang="en-US" b="1" dirty="0">
                <a:solidFill>
                  <a:schemeClr val="tx1"/>
                </a:solidFill>
              </a:rPr>
              <a:t>DISPLAY</a:t>
            </a:r>
          </a:p>
          <a:p>
            <a:pPr algn="ctr" eaLnBrk="0" hangingPunct="0">
              <a:defRPr/>
            </a:pPr>
            <a:r>
              <a:rPr lang="en-US" b="1" dirty="0">
                <a:solidFill>
                  <a:schemeClr val="tx1"/>
                </a:solidFill>
              </a:rPr>
              <a:t>PROCESSOR</a:t>
            </a:r>
          </a:p>
          <a:p>
            <a:pPr algn="ctr" eaLnBrk="0" hangingPunct="0">
              <a:defRPr/>
            </a:pPr>
            <a:r>
              <a:rPr lang="en-US" b="1" dirty="0">
                <a:solidFill>
                  <a:schemeClr val="tx1"/>
                </a:solidFill>
              </a:rPr>
              <a:t> MEMORY</a:t>
            </a:r>
          </a:p>
        </p:txBody>
      </p:sp>
      <p:sp>
        <p:nvSpPr>
          <p:cNvPr id="16" name="Rectangle 19"/>
          <p:cNvSpPr>
            <a:spLocks noChangeArrowheads="1"/>
          </p:cNvSpPr>
          <p:nvPr/>
        </p:nvSpPr>
        <p:spPr bwMode="auto">
          <a:xfrm>
            <a:off x="3048000" y="4876800"/>
            <a:ext cx="1930400" cy="990600"/>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eaLnBrk="0" hangingPunct="0">
              <a:defRPr/>
            </a:pPr>
            <a:r>
              <a:rPr lang="en-US" sz="2000" b="1" dirty="0">
                <a:solidFill>
                  <a:schemeClr val="tx1"/>
                </a:solidFill>
              </a:rPr>
              <a:t>FRAME </a:t>
            </a:r>
          </a:p>
          <a:p>
            <a:pPr algn="ctr" eaLnBrk="0" hangingPunct="0">
              <a:defRPr/>
            </a:pPr>
            <a:r>
              <a:rPr lang="en-US" sz="2000" b="1" dirty="0">
                <a:solidFill>
                  <a:schemeClr val="tx1"/>
                </a:solidFill>
              </a:rPr>
              <a:t>BUFFER</a:t>
            </a:r>
          </a:p>
        </p:txBody>
      </p:sp>
      <p:sp>
        <p:nvSpPr>
          <p:cNvPr id="17" name="Rectangle 20"/>
          <p:cNvSpPr>
            <a:spLocks noChangeArrowheads="1"/>
          </p:cNvSpPr>
          <p:nvPr/>
        </p:nvSpPr>
        <p:spPr bwMode="auto">
          <a:xfrm>
            <a:off x="2032000" y="3429000"/>
            <a:ext cx="2235200" cy="685800"/>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eaLnBrk="0" hangingPunct="0">
              <a:defRPr/>
            </a:pPr>
            <a:r>
              <a:rPr lang="en-US" sz="1600" b="1" dirty="0">
                <a:solidFill>
                  <a:schemeClr val="tx1"/>
                </a:solidFill>
              </a:rPr>
              <a:t>DISPLAY</a:t>
            </a:r>
          </a:p>
          <a:p>
            <a:pPr algn="ctr" eaLnBrk="0" hangingPunct="0">
              <a:defRPr/>
            </a:pPr>
            <a:r>
              <a:rPr lang="en-US" sz="1600" b="1" dirty="0">
                <a:solidFill>
                  <a:schemeClr val="tx1"/>
                </a:solidFill>
              </a:rPr>
              <a:t>PROCESSOR</a:t>
            </a:r>
          </a:p>
        </p:txBody>
      </p:sp>
      <p:sp>
        <p:nvSpPr>
          <p:cNvPr id="18" name="Rectangle 21"/>
          <p:cNvSpPr>
            <a:spLocks noChangeArrowheads="1"/>
          </p:cNvSpPr>
          <p:nvPr/>
        </p:nvSpPr>
        <p:spPr bwMode="auto">
          <a:xfrm>
            <a:off x="6705600" y="3505200"/>
            <a:ext cx="2844800" cy="609600"/>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eaLnBrk="0" hangingPunct="0">
              <a:defRPr/>
            </a:pPr>
            <a:r>
              <a:rPr lang="en-US" b="1" dirty="0">
                <a:solidFill>
                  <a:schemeClr val="tx1"/>
                </a:solidFill>
              </a:rPr>
              <a:t>SYSTEM MEMORY</a:t>
            </a:r>
          </a:p>
        </p:txBody>
      </p:sp>
      <p:sp>
        <p:nvSpPr>
          <p:cNvPr id="19" name="Rectangle 22"/>
          <p:cNvSpPr>
            <a:spLocks noChangeArrowheads="1"/>
          </p:cNvSpPr>
          <p:nvPr/>
        </p:nvSpPr>
        <p:spPr bwMode="auto">
          <a:xfrm>
            <a:off x="2946400" y="1676400"/>
            <a:ext cx="1422400" cy="533400"/>
          </a:xfrm>
          <a:prstGeom prst="rect">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eaLnBrk="0" hangingPunct="0">
              <a:defRPr/>
            </a:pPr>
            <a:r>
              <a:rPr lang="en-US" sz="2800" b="1" dirty="0">
                <a:solidFill>
                  <a:schemeClr val="tx1"/>
                </a:solidFill>
              </a:rPr>
              <a:t>CPU</a:t>
            </a:r>
          </a:p>
        </p:txBody>
      </p:sp>
      <p:sp>
        <p:nvSpPr>
          <p:cNvPr id="80913" name="Line 23"/>
          <p:cNvSpPr>
            <a:spLocks noChangeShapeType="1"/>
          </p:cNvSpPr>
          <p:nvPr/>
        </p:nvSpPr>
        <p:spPr bwMode="auto">
          <a:xfrm>
            <a:off x="2438400" y="4114800"/>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914" name="Line 25"/>
          <p:cNvSpPr>
            <a:spLocks noChangeShapeType="1"/>
          </p:cNvSpPr>
          <p:nvPr/>
        </p:nvSpPr>
        <p:spPr bwMode="auto">
          <a:xfrm>
            <a:off x="812800" y="2590800"/>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915" name="Line 27"/>
          <p:cNvSpPr>
            <a:spLocks noChangeShapeType="1"/>
          </p:cNvSpPr>
          <p:nvPr/>
        </p:nvSpPr>
        <p:spPr bwMode="auto">
          <a:xfrm>
            <a:off x="11684000" y="2590800"/>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09148604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endParaRPr lang="en-IN" smtClean="0"/>
          </a:p>
        </p:txBody>
      </p:sp>
      <p:sp>
        <p:nvSpPr>
          <p:cNvPr id="81923" name="Rectangle 3"/>
          <p:cNvSpPr>
            <a:spLocks noGrp="1" noChangeArrowheads="1"/>
          </p:cNvSpPr>
          <p:nvPr>
            <p:ph type="body" idx="1"/>
          </p:nvPr>
        </p:nvSpPr>
        <p:spPr/>
        <p:txBody>
          <a:bodyPr/>
          <a:lstStyle/>
          <a:p>
            <a:pPr eaLnBrk="1" hangingPunct="1"/>
            <a:endParaRPr lang="en-IN" smtClean="0"/>
          </a:p>
        </p:txBody>
      </p:sp>
      <p:pic>
        <p:nvPicPr>
          <p:cNvPr id="819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8100" y="-228600"/>
            <a:ext cx="17348200" cy="731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578858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711200" y="457201"/>
            <a:ext cx="10668000" cy="1020763"/>
          </a:xfrm>
        </p:spPr>
        <p:txBody>
          <a:bodyPr/>
          <a:lstStyle/>
          <a:p>
            <a:pPr eaLnBrk="1" hangingPunct="1"/>
            <a:r>
              <a:rPr lang="en-US" sz="2000" dirty="0" smtClean="0"/>
              <a:t>A single bit-plane black &amp; white frame buffer raster </a:t>
            </a:r>
            <a:br>
              <a:rPr lang="en-US" sz="2000" dirty="0" smtClean="0"/>
            </a:br>
            <a:r>
              <a:rPr lang="en-US" sz="2000" dirty="0" smtClean="0"/>
              <a:t>CRT graphics device.</a:t>
            </a:r>
            <a:br>
              <a:rPr lang="en-US" sz="2000" dirty="0" smtClean="0"/>
            </a:br>
            <a:endParaRPr lang="en-US" sz="2000" dirty="0" smtClean="0"/>
          </a:p>
        </p:txBody>
      </p:sp>
      <p:pic>
        <p:nvPicPr>
          <p:cNvPr id="82947"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l="4630" t="21483" r="4630" b="11156"/>
          <a:stretch>
            <a:fillRect/>
          </a:stretch>
        </p:blipFill>
        <p:spPr>
          <a:xfrm>
            <a:off x="1117600" y="1981200"/>
            <a:ext cx="9956800" cy="3657600"/>
          </a:xfrm>
        </p:spPr>
      </p:pic>
    </p:spTree>
    <p:extLst>
      <p:ext uri="{BB962C8B-B14F-4D97-AF65-F5344CB8AC3E}">
        <p14:creationId xmlns:p14="http://schemas.microsoft.com/office/powerpoint/2010/main" val="128083298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609600" y="411164"/>
            <a:ext cx="10058400" cy="579437"/>
          </a:xfrm>
        </p:spPr>
        <p:txBody>
          <a:bodyPr/>
          <a:lstStyle/>
          <a:p>
            <a:pPr eaLnBrk="1" hangingPunct="1"/>
            <a:r>
              <a:rPr lang="en-US" sz="2400" dirty="0" smtClean="0"/>
              <a:t>An N-bit plane gray level frame buffer</a:t>
            </a:r>
          </a:p>
        </p:txBody>
      </p:sp>
      <p:pic>
        <p:nvPicPr>
          <p:cNvPr id="83971"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l="25926" t="30118" r="25926" b="14610"/>
          <a:stretch>
            <a:fillRect/>
          </a:stretch>
        </p:blipFill>
        <p:spPr>
          <a:xfrm>
            <a:off x="609600" y="1676400"/>
            <a:ext cx="9956800" cy="4406900"/>
          </a:xfrm>
        </p:spPr>
      </p:pic>
    </p:spTree>
    <p:extLst>
      <p:ext uri="{BB962C8B-B14F-4D97-AF65-F5344CB8AC3E}">
        <p14:creationId xmlns:p14="http://schemas.microsoft.com/office/powerpoint/2010/main" val="129631399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r>
              <a:rPr lang="en-US" sz="2400" dirty="0" smtClean="0"/>
              <a:t>Simple color  frame buffer</a:t>
            </a:r>
            <a:br>
              <a:rPr lang="en-US" sz="2400" dirty="0" smtClean="0"/>
            </a:br>
            <a:endParaRPr lang="en-US" sz="2400" dirty="0" smtClean="0"/>
          </a:p>
        </p:txBody>
      </p:sp>
      <p:pic>
        <p:nvPicPr>
          <p:cNvPr id="84995"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l="26852" t="29291" r="25926" b="18063"/>
          <a:stretch>
            <a:fillRect/>
          </a:stretch>
        </p:blipFill>
        <p:spPr>
          <a:xfrm>
            <a:off x="711200" y="1447801"/>
            <a:ext cx="9956800" cy="4767263"/>
          </a:xfrm>
        </p:spPr>
      </p:pic>
    </p:spTree>
    <p:extLst>
      <p:ext uri="{BB962C8B-B14F-4D97-AF65-F5344CB8AC3E}">
        <p14:creationId xmlns:p14="http://schemas.microsoft.com/office/powerpoint/2010/main" val="94799707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pPr eaLnBrk="1" hangingPunct="1"/>
            <a:r>
              <a:rPr lang="en-US" sz="2400" dirty="0" smtClean="0"/>
              <a:t>A 24-bit-plane color frame buffer</a:t>
            </a:r>
            <a:br>
              <a:rPr lang="en-US" sz="2400" dirty="0" smtClean="0"/>
            </a:br>
            <a:endParaRPr lang="en-US" sz="2400" dirty="0" smtClean="0"/>
          </a:p>
        </p:txBody>
      </p:sp>
      <p:pic>
        <p:nvPicPr>
          <p:cNvPr id="86019"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l="26852" t="33110" r="25926" b="11156"/>
          <a:stretch>
            <a:fillRect/>
          </a:stretch>
        </p:blipFill>
        <p:spPr>
          <a:xfrm>
            <a:off x="711200" y="1800225"/>
            <a:ext cx="9855200" cy="4676775"/>
          </a:xfrm>
        </p:spPr>
      </p:pic>
    </p:spTree>
    <p:extLst>
      <p:ext uri="{BB962C8B-B14F-4D97-AF65-F5344CB8AC3E}">
        <p14:creationId xmlns:p14="http://schemas.microsoft.com/office/powerpoint/2010/main" val="1033075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latin typeface="Times New Roman" pitchFamily="18" charset="0"/>
              <a:ea typeface="Arimo" charset="0"/>
              <a:cs typeface="Times New Roman" pitchFamily="18" charset="0"/>
            </a:endParaRPr>
          </a:p>
        </p:txBody>
      </p:sp>
      <p:sp>
        <p:nvSpPr>
          <p:cNvPr id="12" name="TextBox 11"/>
          <p:cNvSpPr txBox="1"/>
          <p:nvPr/>
        </p:nvSpPr>
        <p:spPr>
          <a:xfrm>
            <a:off x="571500" y="946232"/>
            <a:ext cx="10485120" cy="1754326"/>
          </a:xfrm>
          <a:prstGeom prst="rect">
            <a:avLst/>
          </a:prstGeom>
          <a:noFill/>
        </p:spPr>
        <p:txBody>
          <a:bodyPr wrap="square" rtlCol="0">
            <a:spAutoFit/>
          </a:bodyPr>
          <a:lstStyle/>
          <a:p>
            <a:pPr algn="ctr"/>
            <a:r>
              <a:rPr lang="en-IN" sz="3600" dirty="0" smtClean="0">
                <a:solidFill>
                  <a:srgbClr val="0000FF"/>
                </a:solidFill>
                <a:latin typeface="Times New Roman" pitchFamily="18" charset="0"/>
                <a:cs typeface="Times New Roman" pitchFamily="18" charset="0"/>
              </a:rPr>
              <a:t>Introduction</a:t>
            </a:r>
          </a:p>
          <a:p>
            <a:pPr algn="ctr"/>
            <a:r>
              <a:rPr lang="en-US" sz="3600" dirty="0"/>
              <a:t>What is Computer Graphics?</a:t>
            </a:r>
            <a:endParaRPr lang="en-IN" sz="3600" dirty="0">
              <a:solidFill>
                <a:srgbClr val="0000FF"/>
              </a:solidFill>
              <a:latin typeface="Times New Roman" pitchFamily="18" charset="0"/>
              <a:cs typeface="Times New Roman" pitchFamily="18" charset="0"/>
            </a:endParaRPr>
          </a:p>
          <a:p>
            <a:pPr algn="ctr"/>
            <a:endParaRPr lang="en-US" sz="3600" b="1" dirty="0">
              <a:solidFill>
                <a:schemeClr val="accent1"/>
              </a:solidFill>
              <a:latin typeface="Times New Roman" pitchFamily="18" charset="0"/>
              <a:cs typeface="Times New Roman" pitchFamily="18" charset="0"/>
            </a:endParaRPr>
          </a:p>
        </p:txBody>
      </p:sp>
      <p:sp>
        <p:nvSpPr>
          <p:cNvPr id="13" name="TextBox 12"/>
          <p:cNvSpPr txBox="1"/>
          <p:nvPr/>
        </p:nvSpPr>
        <p:spPr>
          <a:xfrm>
            <a:off x="634253" y="1823395"/>
            <a:ext cx="10485120" cy="4893647"/>
          </a:xfrm>
          <a:prstGeom prst="rect">
            <a:avLst/>
          </a:prstGeom>
          <a:noFill/>
        </p:spPr>
        <p:txBody>
          <a:bodyPr wrap="square" rtlCol="0">
            <a:spAutoFit/>
          </a:bodyPr>
          <a:lstStyle/>
          <a:p>
            <a:pPr algn="ctr"/>
            <a:r>
              <a:rPr lang="en-IN" sz="2400" dirty="0" smtClean="0">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a:p>
            <a:pPr marL="457200" indent="-457200">
              <a:buFont typeface="Arial" pitchFamily="34" charset="0"/>
              <a:buChar char="•"/>
              <a:defRPr/>
            </a:pPr>
            <a:r>
              <a:rPr lang="en-US" sz="3200" dirty="0" smtClean="0"/>
              <a:t>There </a:t>
            </a:r>
            <a:r>
              <a:rPr lang="en-US" sz="3200" dirty="0"/>
              <a:t>are other examples of output devices like LCD panels, laser printers, color printers, plotters etc. </a:t>
            </a:r>
            <a:endParaRPr lang="en-US" sz="3200" dirty="0" smtClean="0"/>
          </a:p>
          <a:p>
            <a:pPr marL="457200" indent="-457200">
              <a:buFont typeface="Arial" pitchFamily="34" charset="0"/>
              <a:buChar char="•"/>
              <a:defRPr/>
            </a:pPr>
            <a:endParaRPr lang="en-US" sz="3200" dirty="0"/>
          </a:p>
          <a:p>
            <a:pPr marL="457200" indent="-457200">
              <a:buFont typeface="Arial" pitchFamily="34" charset="0"/>
              <a:buChar char="•"/>
              <a:defRPr/>
            </a:pPr>
            <a:r>
              <a:rPr lang="en-US" sz="3200" dirty="0" smtClean="0"/>
              <a:t>We </a:t>
            </a:r>
            <a:r>
              <a:rPr lang="en-US" sz="3200" dirty="0"/>
              <a:t>can have interfacing devices for a computer graphic system such as video input output to a system or an interface to the TV. </a:t>
            </a:r>
            <a:endParaRPr lang="en-US" sz="3200" dirty="0" smtClean="0"/>
          </a:p>
          <a:p>
            <a:pPr marL="457200" indent="-457200">
              <a:buFont typeface="Arial" pitchFamily="34" charset="0"/>
              <a:buChar char="•"/>
              <a:defRPr/>
            </a:pPr>
            <a:r>
              <a:rPr lang="en-US" sz="3200" dirty="0" smtClean="0"/>
              <a:t>So </a:t>
            </a:r>
            <a:r>
              <a:rPr lang="en-US" sz="3200" dirty="0"/>
              <a:t>these are some of the basic requirements necessary to build a computer graphic system</a:t>
            </a:r>
          </a:p>
          <a:p>
            <a:endParaRPr lang="en-US" sz="3200" dirty="0"/>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US" altLang="zh-CN" b="1" i="0" u="none" strike="noStrike" kern="1200" cap="none" spc="0" normalizeH="0" baseline="0" noProof="0" dirty="0" smtClean="0">
                <a:ln>
                  <a:noFill/>
                </a:ln>
                <a:solidFill>
                  <a:schemeClr val="bg1"/>
                </a:solidFill>
                <a:effectLst/>
                <a:uLnTx/>
                <a:uFillTx/>
                <a:latin typeface="Times New Roman" pitchFamily="18" charset="0"/>
                <a:ea typeface="+mj-ea"/>
                <a:cs typeface="Times New Roman" pitchFamily="18" charset="0"/>
              </a:rPr>
              <a:t>Name of the Faculty: </a:t>
            </a:r>
            <a:r>
              <a:rPr lang="en-US" altLang="zh-CN" b="1" dirty="0" err="1" smtClean="0">
                <a:solidFill>
                  <a:schemeClr val="bg1"/>
                </a:solidFill>
                <a:latin typeface="Times New Roman" pitchFamily="18" charset="0"/>
                <a:cs typeface="Times New Roman" pitchFamily="18" charset="0"/>
              </a:rPr>
              <a:t>Ashish</a:t>
            </a:r>
            <a:r>
              <a:rPr lang="en-US" altLang="zh-CN" b="1" dirty="0" smtClean="0">
                <a:solidFill>
                  <a:schemeClr val="bg1"/>
                </a:solidFill>
                <a:latin typeface="Times New Roman" pitchFamily="18" charset="0"/>
                <a:cs typeface="Times New Roman" pitchFamily="18" charset="0"/>
              </a:rPr>
              <a:t> Kumar </a:t>
            </a:r>
            <a:r>
              <a:rPr lang="en-US" altLang="zh-CN" b="1" dirty="0" err="1" smtClean="0">
                <a:solidFill>
                  <a:schemeClr val="bg1"/>
                </a:solidFill>
                <a:latin typeface="Times New Roman" pitchFamily="18" charset="0"/>
                <a:cs typeface="Times New Roman" pitchFamily="18" charset="0"/>
              </a:rPr>
              <a:t>Srivastava</a:t>
            </a:r>
            <a:r>
              <a:rPr kumimoji="0" lang="en-IN" altLang="zh-CN" b="1" i="0" u="none" strike="noStrike" kern="1200" cap="none" spc="0" normalizeH="0" baseline="0" noProof="0" dirty="0" smtClean="0">
                <a:ln>
                  <a:noFill/>
                </a:ln>
                <a:solidFill>
                  <a:schemeClr val="bg1"/>
                </a:solidFill>
                <a:effectLst/>
                <a:uLnTx/>
                <a:uFillTx/>
                <a:latin typeface="Times New Roman" pitchFamily="18" charset="0"/>
                <a:ea typeface="+mj-ea"/>
                <a:cs typeface="Times New Roman" pitchFamily="18" charset="0"/>
              </a:rPr>
              <a:t>			</a:t>
            </a:r>
            <a:r>
              <a:rPr lang="en-IN" altLang="zh-CN" b="1" dirty="0">
                <a:solidFill>
                  <a:schemeClr val="bg1"/>
                </a:solidFill>
                <a:latin typeface="Times New Roman" pitchFamily="18" charset="0"/>
                <a:ea typeface="+mj-ea"/>
                <a:cs typeface="Times New Roman" pitchFamily="18" charset="0"/>
              </a:rPr>
              <a:t> </a:t>
            </a:r>
            <a:r>
              <a:rPr lang="en-IN" altLang="zh-CN" b="1" dirty="0" smtClean="0">
                <a:solidFill>
                  <a:schemeClr val="bg1"/>
                </a:solidFill>
                <a:latin typeface="Times New Roman" pitchFamily="18" charset="0"/>
                <a:ea typeface="+mj-ea"/>
                <a:cs typeface="Times New Roman" pitchFamily="18" charset="0"/>
              </a:rPr>
              <a:t>      </a:t>
            </a:r>
            <a:r>
              <a:rPr lang="en-US" altLang="zh-CN" b="1" dirty="0" smtClean="0">
                <a:solidFill>
                  <a:schemeClr val="bg1"/>
                </a:solidFill>
                <a:latin typeface="Times New Roman" pitchFamily="18" charset="0"/>
                <a:cs typeface="Times New Roman" pitchFamily="18" charset="0"/>
              </a:rPr>
              <a:t>Program Name: </a:t>
            </a:r>
            <a:r>
              <a:rPr lang="en-US" altLang="zh-CN" b="1" dirty="0" err="1" smtClean="0">
                <a:solidFill>
                  <a:schemeClr val="bg1"/>
                </a:solidFill>
                <a:latin typeface="Times New Roman" pitchFamily="18" charset="0"/>
                <a:cs typeface="Times New Roman" pitchFamily="18" charset="0"/>
              </a:rPr>
              <a:t>B.Tech</a:t>
            </a:r>
            <a:endParaRPr lang="zh-CN" altLang="en-US" b="1" dirty="0" smtClean="0">
              <a:solidFill>
                <a:schemeClr val="bg1"/>
              </a:solidFill>
              <a:latin typeface="Times New Roman" pitchFamily="18" charset="0"/>
              <a:cs typeface="Times New Roman" pitchFamily="18" charset="0"/>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mes New Roman" pitchFamily="18" charset="0"/>
              <a:ea typeface="+mj-ea"/>
              <a:cs typeface="Times New Roman" pitchFamily="18" charset="0"/>
            </a:endParaRPr>
          </a:p>
        </p:txBody>
      </p:sp>
      <p:sp>
        <p:nvSpPr>
          <p:cNvPr id="15"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smtClean="0">
                <a:solidFill>
                  <a:schemeClr val="bg1"/>
                </a:solidFill>
                <a:latin typeface="Times New Roman" pitchFamily="18" charset="0"/>
                <a:ea typeface="+mj-ea"/>
                <a:cs typeface="Times New Roman" pitchFamily="18" charset="0"/>
              </a:rPr>
              <a:t>School of Computing Science and Engineering</a:t>
            </a:r>
            <a:endParaRPr lang="en-US" altLang="zh-CN" sz="2800" b="1" dirty="0">
              <a:solidFill>
                <a:schemeClr val="bg1"/>
              </a:solidFill>
              <a:latin typeface="Times New Roman" pitchFamily="18" charset="0"/>
              <a:ea typeface="+mj-ea"/>
              <a:cs typeface="Times New Roman" pitchFamily="18" charset="0"/>
            </a:endParaRPr>
          </a:p>
          <a:p>
            <a:pPr lvl="0" algn="ctr">
              <a:lnSpc>
                <a:spcPct val="90000"/>
              </a:lnSpc>
              <a:spcBef>
                <a:spcPct val="0"/>
              </a:spcBef>
              <a:defRPr/>
            </a:pPr>
            <a:r>
              <a:rPr lang="en-US" altLang="zh-CN" b="1" dirty="0">
                <a:solidFill>
                  <a:schemeClr val="bg1"/>
                </a:solidFill>
                <a:latin typeface="Times New Roman" pitchFamily="18" charset="0"/>
                <a:ea typeface="+mj-ea"/>
                <a:cs typeface="Times New Roman" pitchFamily="18" charset="0"/>
              </a:rPr>
              <a:t/>
            </a:r>
            <a:br>
              <a:rPr lang="en-US" altLang="zh-CN" b="1" dirty="0">
                <a:solidFill>
                  <a:schemeClr val="bg1"/>
                </a:solidFill>
                <a:latin typeface="Times New Roman" pitchFamily="18" charset="0"/>
                <a:ea typeface="+mj-ea"/>
                <a:cs typeface="Times New Roman" pitchFamily="18" charset="0"/>
              </a:rPr>
            </a:br>
            <a:r>
              <a:rPr lang="en-US" altLang="zh-CN" b="1" dirty="0">
                <a:solidFill>
                  <a:schemeClr val="bg1"/>
                </a:solidFill>
                <a:latin typeface="Times New Roman" pitchFamily="18" charset="0"/>
                <a:ea typeface="+mj-ea"/>
                <a:cs typeface="Times New Roman" pitchFamily="18" charset="0"/>
              </a:rPr>
              <a:t> Course Code : BCSE3069		                                  Course Name: </a:t>
            </a:r>
            <a:r>
              <a:rPr lang="en-US" altLang="zh-CN" b="1" dirty="0" smtClean="0">
                <a:solidFill>
                  <a:schemeClr val="bg1"/>
                </a:solidFill>
                <a:latin typeface="Times New Roman" pitchFamily="18" charset="0"/>
                <a:ea typeface="+mj-ea"/>
                <a:cs typeface="Times New Roman" pitchFamily="18" charset="0"/>
              </a:rPr>
              <a:t>Computer Graphics</a:t>
            </a:r>
            <a:endParaRPr kumimoji="0" lang="zh-CN" altLang="en-US" b="1" i="0" u="none" strike="noStrike" kern="1200" cap="none" spc="0" normalizeH="0" baseline="0" noProof="0" dirty="0">
              <a:ln>
                <a:noFill/>
              </a:ln>
              <a:solidFill>
                <a:schemeClr val="bg1"/>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963595908"/>
      </p:ext>
    </p:extLst>
  </p:cSld>
  <p:clrMapOvr>
    <a:masterClrMapping/>
  </p:clrMapOvr>
  <p:transition advTm="2418"/>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609600" y="457200"/>
            <a:ext cx="10972800" cy="1371600"/>
          </a:xfrm>
        </p:spPr>
        <p:txBody>
          <a:bodyPr/>
          <a:lstStyle/>
          <a:p>
            <a:pPr algn="ctr" eaLnBrk="1" hangingPunct="1"/>
            <a:r>
              <a:rPr lang="en-US" smtClean="0"/>
              <a:t>Memory Usage</a:t>
            </a:r>
          </a:p>
        </p:txBody>
      </p:sp>
      <p:sp>
        <p:nvSpPr>
          <p:cNvPr id="87043" name="Rectangle 3"/>
          <p:cNvSpPr>
            <a:spLocks noGrp="1" noChangeArrowheads="1"/>
          </p:cNvSpPr>
          <p:nvPr>
            <p:ph type="body" idx="1"/>
          </p:nvPr>
        </p:nvSpPr>
        <p:spPr>
          <a:xfrm>
            <a:off x="609600" y="2090738"/>
            <a:ext cx="10972800" cy="3787775"/>
          </a:xfrm>
        </p:spPr>
        <p:txBody>
          <a:bodyPr/>
          <a:lstStyle/>
          <a:p>
            <a:pPr eaLnBrk="1" hangingPunct="1"/>
            <a:r>
              <a:rPr lang="en-US" smtClean="0"/>
              <a:t>If one uses a 512ˣ512 element, then 2</a:t>
            </a:r>
            <a:r>
              <a:rPr lang="en-US" baseline="30000" smtClean="0"/>
              <a:t>18 </a:t>
            </a:r>
            <a:r>
              <a:rPr lang="en-US" smtClean="0"/>
              <a:t>bits are necessary in a single bit plane.</a:t>
            </a:r>
          </a:p>
          <a:p>
            <a:pPr eaLnBrk="1" hangingPunct="1"/>
            <a:r>
              <a:rPr lang="en-US" smtClean="0"/>
              <a:t>Memory size required = 32 KB</a:t>
            </a:r>
          </a:p>
          <a:p>
            <a:pPr eaLnBrk="1" hangingPunct="1"/>
            <a:r>
              <a:rPr lang="en-US" smtClean="0"/>
              <a:t>A DAC (digital to analog converter) is used to convert the bit value (0,1) to analog signals for refreshing the screen</a:t>
            </a:r>
            <a:endParaRPr lang="en-US" baseline="30000" smtClean="0"/>
          </a:p>
        </p:txBody>
      </p:sp>
    </p:spTree>
    <p:extLst>
      <p:ext uri="{BB962C8B-B14F-4D97-AF65-F5344CB8AC3E}">
        <p14:creationId xmlns:p14="http://schemas.microsoft.com/office/powerpoint/2010/main" val="311515091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609600" y="457200"/>
            <a:ext cx="10972800" cy="1371600"/>
          </a:xfrm>
        </p:spPr>
        <p:txBody>
          <a:bodyPr/>
          <a:lstStyle/>
          <a:p>
            <a:pPr algn="ctr" eaLnBrk="1" hangingPunct="1"/>
            <a:r>
              <a:rPr lang="en-US" sz="2100" smtClean="0"/>
              <a:t>Memory Size Required for N-bit plane</a:t>
            </a:r>
          </a:p>
        </p:txBody>
      </p:sp>
      <p:graphicFrame>
        <p:nvGraphicFramePr>
          <p:cNvPr id="93187" name="Group 3"/>
          <p:cNvGraphicFramePr>
            <a:graphicFrameLocks noGrp="1"/>
          </p:cNvGraphicFramePr>
          <p:nvPr>
            <p:ph idx="1"/>
          </p:nvPr>
        </p:nvGraphicFramePr>
        <p:xfrm>
          <a:off x="609600" y="2090739"/>
          <a:ext cx="10972800" cy="3886201"/>
        </p:xfrm>
        <a:graphic>
          <a:graphicData uri="http://schemas.openxmlformats.org/drawingml/2006/table">
            <a:tbl>
              <a:tblPr/>
              <a:tblGrid>
                <a:gridCol w="3657600"/>
                <a:gridCol w="3657600"/>
                <a:gridCol w="3657600"/>
              </a:tblGrid>
              <a:tr h="777875">
                <a:tc>
                  <a:txBody>
                    <a:bodyPr/>
                    <a:lstStyle/>
                    <a:p>
                      <a:pPr marL="0" marR="0" lvl="0" indent="36513"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600" b="0" i="0" u="none" strike="noStrike" cap="none" normalizeH="0" baseline="0" smtClean="0">
                          <a:ln>
                            <a:noFill/>
                          </a:ln>
                          <a:solidFill>
                            <a:schemeClr val="tx1"/>
                          </a:solidFill>
                          <a:effectLst/>
                          <a:latin typeface="Arial" charset="0"/>
                          <a:cs typeface="Arial" charset="0"/>
                        </a:rPr>
                        <a:t>N</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36513"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600" b="0" i="0" u="none" strike="noStrike" cap="none" normalizeH="0" baseline="0" smtClean="0">
                          <a:ln>
                            <a:noFill/>
                          </a:ln>
                          <a:solidFill>
                            <a:schemeClr val="tx1"/>
                          </a:solidFill>
                          <a:effectLst/>
                          <a:latin typeface="Arial" charset="0"/>
                          <a:cs typeface="Arial" charset="0"/>
                        </a:rPr>
                        <a:t>Display Color  </a:t>
                      </a: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36513"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600" b="0" i="0" u="none" strike="noStrike" cap="none" normalizeH="0" baseline="0" smtClean="0">
                          <a:ln>
                            <a:noFill/>
                          </a:ln>
                          <a:solidFill>
                            <a:schemeClr val="tx1"/>
                          </a:solidFill>
                          <a:effectLst/>
                          <a:latin typeface="Arial" charset="0"/>
                          <a:cs typeface="Arial" charset="0"/>
                        </a:rPr>
                        <a:t>Memory Size</a:t>
                      </a: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76288">
                <a:tc>
                  <a:txBody>
                    <a:bodyPr/>
                    <a:lstStyle/>
                    <a:p>
                      <a:pPr marL="0" marR="0" lvl="0" indent="36513"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600" b="0" i="0" u="none" strike="noStrike" cap="none" normalizeH="0" baseline="0" smtClean="0">
                          <a:ln>
                            <a:noFill/>
                          </a:ln>
                          <a:solidFill>
                            <a:schemeClr val="tx1"/>
                          </a:solidFill>
                          <a:effectLst/>
                          <a:latin typeface="Arial" charset="0"/>
                          <a:cs typeface="Arial" charset="0"/>
                        </a:rPr>
                        <a:t>1</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36513"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600" b="0" i="0" u="none" strike="noStrike" cap="none" normalizeH="0" baseline="0" smtClean="0">
                          <a:ln>
                            <a:noFill/>
                          </a:ln>
                          <a:solidFill>
                            <a:schemeClr val="tx1"/>
                          </a:solidFill>
                          <a:effectLst/>
                          <a:latin typeface="Arial" charset="0"/>
                          <a:cs typeface="Arial" charset="0"/>
                        </a:rPr>
                        <a:t>Black &amp; White</a:t>
                      </a: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36513"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600" b="0" i="0" u="none" strike="noStrike" cap="none" normalizeH="0" baseline="0" smtClean="0">
                          <a:ln>
                            <a:noFill/>
                          </a:ln>
                          <a:solidFill>
                            <a:schemeClr val="tx1"/>
                          </a:solidFill>
                          <a:effectLst/>
                          <a:latin typeface="Arial" charset="0"/>
                          <a:cs typeface="Arial" charset="0"/>
                        </a:rPr>
                        <a:t>128KB</a:t>
                      </a: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77875">
                <a:tc>
                  <a:txBody>
                    <a:bodyPr/>
                    <a:lstStyle/>
                    <a:p>
                      <a:pPr marL="0" marR="0" lvl="0" indent="36513"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600" b="0" i="0" u="none" strike="noStrike" cap="none" normalizeH="0" baseline="0" smtClean="0">
                          <a:ln>
                            <a:noFill/>
                          </a:ln>
                          <a:solidFill>
                            <a:schemeClr val="tx1"/>
                          </a:solidFill>
                          <a:effectLst/>
                          <a:latin typeface="Arial" charset="0"/>
                          <a:cs typeface="Arial" charset="0"/>
                        </a:rPr>
                        <a:t>8</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36513"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600" b="0" i="0" u="none" strike="noStrike" cap="none" normalizeH="0" baseline="0" smtClean="0">
                          <a:ln>
                            <a:noFill/>
                          </a:ln>
                          <a:solidFill>
                            <a:schemeClr val="tx1"/>
                          </a:solidFill>
                          <a:effectLst/>
                          <a:latin typeface="Arial" charset="0"/>
                          <a:cs typeface="Arial" charset="0"/>
                        </a:rPr>
                        <a:t>256</a:t>
                      </a: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36513"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600" b="0" i="0" u="none" strike="noStrike" cap="none" normalizeH="0" baseline="0" smtClean="0">
                          <a:ln>
                            <a:noFill/>
                          </a:ln>
                          <a:solidFill>
                            <a:schemeClr val="tx1"/>
                          </a:solidFill>
                          <a:effectLst/>
                          <a:latin typeface="Arial" charset="0"/>
                          <a:cs typeface="Arial" charset="0"/>
                        </a:rPr>
                        <a:t>1MB</a:t>
                      </a: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76288">
                <a:tc>
                  <a:txBody>
                    <a:bodyPr/>
                    <a:lstStyle/>
                    <a:p>
                      <a:pPr marL="0" marR="0" lvl="0" indent="36513"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600" b="0" i="0" u="none" strike="noStrike" cap="none" normalizeH="0" baseline="0" smtClean="0">
                          <a:ln>
                            <a:noFill/>
                          </a:ln>
                          <a:solidFill>
                            <a:schemeClr val="tx1"/>
                          </a:solidFill>
                          <a:effectLst/>
                          <a:latin typeface="Arial" charset="0"/>
                          <a:cs typeface="Arial" charset="0"/>
                        </a:rPr>
                        <a:t>24</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36513"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600" b="0" i="0" u="none" strike="noStrike" cap="none" normalizeH="0" baseline="0" smtClean="0">
                          <a:ln>
                            <a:noFill/>
                          </a:ln>
                          <a:solidFill>
                            <a:schemeClr val="tx1"/>
                          </a:solidFill>
                          <a:effectLst/>
                          <a:latin typeface="Arial" charset="0"/>
                          <a:cs typeface="Arial" charset="0"/>
                        </a:rPr>
                        <a:t>16 million colors </a:t>
                      </a: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36513"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600" b="0" i="0" u="none" strike="noStrike" cap="none" normalizeH="0" baseline="0" smtClean="0">
                          <a:ln>
                            <a:noFill/>
                          </a:ln>
                          <a:solidFill>
                            <a:schemeClr val="tx1"/>
                          </a:solidFill>
                          <a:effectLst/>
                          <a:latin typeface="Arial" charset="0"/>
                          <a:cs typeface="Arial" charset="0"/>
                        </a:rPr>
                        <a:t>3MB</a:t>
                      </a: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77875">
                <a:tc>
                  <a:txBody>
                    <a:bodyPr/>
                    <a:lstStyle/>
                    <a:p>
                      <a:pPr marL="0" marR="0" lvl="0" indent="36513"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600" b="0" i="0" u="none" strike="noStrike" cap="none" normalizeH="0" baseline="0" smtClean="0">
                          <a:ln>
                            <a:noFill/>
                          </a:ln>
                          <a:solidFill>
                            <a:schemeClr val="tx1"/>
                          </a:solidFill>
                          <a:effectLst/>
                          <a:latin typeface="Arial" charset="0"/>
                          <a:cs typeface="Arial" charset="0"/>
                        </a:rPr>
                        <a:t>32</a:t>
                      </a:r>
                    </a:p>
                  </a:txBody>
                  <a:tcPr marL="121920" marR="12192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36513"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600" b="0" i="0" u="none" strike="noStrike" cap="none" normalizeH="0" baseline="0" smtClean="0">
                          <a:ln>
                            <a:noFill/>
                          </a:ln>
                          <a:solidFill>
                            <a:schemeClr val="tx1"/>
                          </a:solidFill>
                          <a:effectLst/>
                          <a:latin typeface="Arial" charset="0"/>
                          <a:cs typeface="Arial" charset="0"/>
                        </a:rPr>
                        <a:t>16 million colors</a:t>
                      </a:r>
                    </a:p>
                  </a:txBody>
                  <a:tcPr marL="121920" marR="12192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36513"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0" lang="en-US" sz="2600" b="0" i="0" u="none" strike="noStrike" cap="none" normalizeH="0" baseline="0" smtClean="0">
                          <a:ln>
                            <a:noFill/>
                          </a:ln>
                          <a:solidFill>
                            <a:schemeClr val="tx1"/>
                          </a:solidFill>
                          <a:effectLst/>
                          <a:latin typeface="Arial" charset="0"/>
                          <a:cs typeface="Arial" charset="0"/>
                        </a:rPr>
                        <a:t>4MB</a:t>
                      </a:r>
                    </a:p>
                  </a:txBody>
                  <a:tcPr marL="121920" marR="12192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88093" name="Text Box 29"/>
          <p:cNvSpPr txBox="1">
            <a:spLocks noChangeArrowheads="1"/>
          </p:cNvSpPr>
          <p:nvPr/>
        </p:nvSpPr>
        <p:spPr bwMode="auto">
          <a:xfrm>
            <a:off x="2990851" y="6110288"/>
            <a:ext cx="4577535" cy="36933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solidFill>
                  <a:schemeClr val="bg1"/>
                </a:solidFill>
              </a:rPr>
              <a:t>If one uses 1024ˣ1024 high resolution CRT</a:t>
            </a:r>
          </a:p>
        </p:txBody>
      </p:sp>
    </p:spTree>
    <p:extLst>
      <p:ext uri="{BB962C8B-B14F-4D97-AF65-F5344CB8AC3E}">
        <p14:creationId xmlns:p14="http://schemas.microsoft.com/office/powerpoint/2010/main" val="122150648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algn="ctr" eaLnBrk="1" hangingPunct="1"/>
            <a:r>
              <a:rPr lang="en-US" smtClean="0"/>
              <a:t>Random Scan Display</a:t>
            </a:r>
          </a:p>
        </p:txBody>
      </p:sp>
      <p:sp>
        <p:nvSpPr>
          <p:cNvPr id="89091" name="Rectangle 3"/>
          <p:cNvSpPr>
            <a:spLocks noGrp="1" noChangeArrowheads="1"/>
          </p:cNvSpPr>
          <p:nvPr>
            <p:ph type="body" idx="1"/>
          </p:nvPr>
        </p:nvSpPr>
        <p:spPr>
          <a:xfrm>
            <a:off x="838200" y="1398494"/>
            <a:ext cx="10515600" cy="4778469"/>
          </a:xfrm>
        </p:spPr>
        <p:txBody>
          <a:bodyPr>
            <a:noAutofit/>
          </a:bodyPr>
          <a:lstStyle/>
          <a:p>
            <a:pPr algn="just" eaLnBrk="1" hangingPunct="1">
              <a:lnSpc>
                <a:spcPct val="80000"/>
              </a:lnSpc>
            </a:pPr>
            <a:r>
              <a:rPr lang="en-US" sz="2000" dirty="0" smtClean="0">
                <a:latin typeface="Times New Roman" pitchFamily="18" charset="0"/>
                <a:cs typeface="Times New Roman" pitchFamily="18" charset="0"/>
              </a:rPr>
              <a:t>Also called vector, stroke, line drawing displays.</a:t>
            </a:r>
          </a:p>
          <a:p>
            <a:pPr algn="just" eaLnBrk="1" hangingPunct="1">
              <a:lnSpc>
                <a:spcPct val="80000"/>
              </a:lnSpc>
            </a:pPr>
            <a:r>
              <a:rPr lang="en-US" sz="2000" dirty="0" smtClean="0">
                <a:latin typeface="Times New Roman" pitchFamily="18" charset="0"/>
                <a:cs typeface="Times New Roman" pitchFamily="18" charset="0"/>
              </a:rPr>
              <a:t>Characters are also made of sequences of strokes (or short lines).</a:t>
            </a:r>
          </a:p>
          <a:p>
            <a:pPr algn="just" eaLnBrk="1" hangingPunct="1">
              <a:lnSpc>
                <a:spcPct val="80000"/>
              </a:lnSpc>
            </a:pPr>
            <a:r>
              <a:rPr lang="en-US" sz="2000" dirty="0" smtClean="0">
                <a:latin typeface="Times New Roman" pitchFamily="18" charset="0"/>
                <a:cs typeface="Times New Roman" pitchFamily="18" charset="0"/>
              </a:rPr>
              <a:t>Vectored-because electron beam is deflected from end point( vector type of movement )</a:t>
            </a:r>
          </a:p>
          <a:p>
            <a:pPr algn="just" eaLnBrk="1" hangingPunct="1">
              <a:lnSpc>
                <a:spcPct val="80000"/>
              </a:lnSpc>
            </a:pPr>
            <a:r>
              <a:rPr lang="en-US" sz="2000" dirty="0" smtClean="0">
                <a:latin typeface="Times New Roman" pitchFamily="18" charset="0"/>
                <a:cs typeface="Times New Roman" pitchFamily="18" charset="0"/>
              </a:rPr>
              <a:t>In random scan display the electron beam is directed only to those parts of screen where picture is to be drawn.</a:t>
            </a:r>
          </a:p>
          <a:p>
            <a:pPr algn="just" eaLnBrk="1" hangingPunct="1">
              <a:lnSpc>
                <a:spcPct val="80000"/>
              </a:lnSpc>
            </a:pPr>
            <a:r>
              <a:rPr lang="en-US" sz="2000" dirty="0" smtClean="0">
                <a:latin typeface="Times New Roman" pitchFamily="18" charset="0"/>
                <a:cs typeface="Times New Roman" pitchFamily="18" charset="0"/>
              </a:rPr>
              <a:t>Order of deflection is dictated by the arbitrary order of the display commands.</a:t>
            </a:r>
          </a:p>
          <a:p>
            <a:pPr algn="just" eaLnBrk="1" hangingPunct="1">
              <a:lnSpc>
                <a:spcPct val="80000"/>
              </a:lnSpc>
            </a:pPr>
            <a:r>
              <a:rPr lang="en-US" sz="2000" dirty="0" smtClean="0">
                <a:latin typeface="Times New Roman" pitchFamily="18" charset="0"/>
                <a:cs typeface="Times New Roman" pitchFamily="18" charset="0"/>
              </a:rPr>
              <a:t>The picture is drawn one line at a time and therefore these monitors are also called as “Vector Displays”.</a:t>
            </a:r>
          </a:p>
          <a:p>
            <a:pPr algn="just" eaLnBrk="1" hangingPunct="1">
              <a:lnSpc>
                <a:spcPct val="80000"/>
              </a:lnSpc>
            </a:pPr>
            <a:r>
              <a:rPr lang="en-US" sz="2000" dirty="0" smtClean="0">
                <a:latin typeface="Times New Roman" pitchFamily="18" charset="0"/>
                <a:cs typeface="Times New Roman" pitchFamily="18" charset="0"/>
              </a:rPr>
              <a:t>The picture definition is stored as a set of line drawing commands in an area of memory called as “Refresh Buffer” or “Refresh Display File”.</a:t>
            </a:r>
          </a:p>
          <a:p>
            <a:pPr algn="just" eaLnBrk="1" hangingPunct="1">
              <a:lnSpc>
                <a:spcPct val="80000"/>
              </a:lnSpc>
            </a:pPr>
            <a:r>
              <a:rPr lang="en-US" sz="2000" dirty="0" smtClean="0">
                <a:latin typeface="Times New Roman" pitchFamily="18" charset="0"/>
                <a:cs typeface="Times New Roman" pitchFamily="18" charset="0"/>
              </a:rPr>
              <a:t>To display a specified picture the system cycles through a set of commands stored in a display file.</a:t>
            </a:r>
          </a:p>
          <a:p>
            <a:pPr algn="just" eaLnBrk="1" hangingPunct="1">
              <a:lnSpc>
                <a:spcPct val="80000"/>
              </a:lnSpc>
            </a:pPr>
            <a:r>
              <a:rPr lang="en-US" sz="2000" dirty="0" smtClean="0">
                <a:latin typeface="Times New Roman" pitchFamily="18" charset="0"/>
                <a:cs typeface="Times New Roman" pitchFamily="18" charset="0"/>
              </a:rPr>
              <a:t>After all commands are processed , the system cycle back to the first line command to refresh cycle.</a:t>
            </a:r>
          </a:p>
          <a:p>
            <a:pPr algn="just" eaLnBrk="1" hangingPunct="1">
              <a:lnSpc>
                <a:spcPct val="80000"/>
              </a:lnSpc>
            </a:pPr>
            <a:r>
              <a:rPr lang="en-US" sz="2000" dirty="0" smtClean="0">
                <a:latin typeface="Times New Roman" pitchFamily="18" charset="0"/>
                <a:cs typeface="Times New Roman" pitchFamily="18" charset="0"/>
              </a:rPr>
              <a:t>Refresh rate is 30-60times/sec.</a:t>
            </a:r>
          </a:p>
          <a:p>
            <a:pPr algn="just" eaLnBrk="1" hangingPunct="1">
              <a:lnSpc>
                <a:spcPct val="80000"/>
              </a:lnSpc>
            </a:pPr>
            <a:r>
              <a:rPr lang="en-US" sz="2000" dirty="0" smtClean="0">
                <a:latin typeface="Times New Roman" pitchFamily="18" charset="0"/>
                <a:cs typeface="Times New Roman" pitchFamily="18" charset="0"/>
              </a:rPr>
              <a:t>It is suitable for line drawing applications but can’t display realistic shaded pictures or scenes. </a:t>
            </a:r>
          </a:p>
        </p:txBody>
      </p:sp>
    </p:spTree>
    <p:extLst>
      <p:ext uri="{BB962C8B-B14F-4D97-AF65-F5344CB8AC3E}">
        <p14:creationId xmlns:p14="http://schemas.microsoft.com/office/powerpoint/2010/main" val="291030813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4"/>
          <p:cNvSpPr>
            <a:spLocks noChangeArrowheads="1"/>
          </p:cNvSpPr>
          <p:nvPr/>
        </p:nvSpPr>
        <p:spPr bwMode="auto">
          <a:xfrm>
            <a:off x="2032000" y="1676400"/>
            <a:ext cx="2133600" cy="990600"/>
          </a:xfrm>
          <a:prstGeom prst="rect">
            <a:avLst/>
          </a:prstGeom>
          <a:solidFill>
            <a:schemeClr val="accent1"/>
          </a:solidFill>
          <a:ln w="9525">
            <a:solidFill>
              <a:schemeClr val="tx1"/>
            </a:solidFill>
            <a:miter lim="800000"/>
            <a:headEnd/>
            <a:tailEnd/>
          </a:ln>
        </p:spPr>
        <p:txBody>
          <a:bodyPr wrap="none" anchor="ctr"/>
          <a:lstStyle/>
          <a:p>
            <a:pPr algn="ctr"/>
            <a:r>
              <a:rPr lang="en-US"/>
              <a:t>Host CPU</a:t>
            </a:r>
          </a:p>
        </p:txBody>
      </p:sp>
      <p:sp>
        <p:nvSpPr>
          <p:cNvPr id="90115" name="Rectangle 8"/>
          <p:cNvSpPr>
            <a:spLocks noChangeArrowheads="1"/>
          </p:cNvSpPr>
          <p:nvPr/>
        </p:nvSpPr>
        <p:spPr bwMode="auto">
          <a:xfrm>
            <a:off x="5283200" y="1676400"/>
            <a:ext cx="2133600" cy="990600"/>
          </a:xfrm>
          <a:prstGeom prst="rect">
            <a:avLst/>
          </a:prstGeom>
          <a:solidFill>
            <a:schemeClr val="accent1"/>
          </a:solidFill>
          <a:ln w="9525">
            <a:solidFill>
              <a:schemeClr val="tx1"/>
            </a:solidFill>
            <a:miter lim="800000"/>
            <a:headEnd/>
            <a:tailEnd/>
          </a:ln>
        </p:spPr>
        <p:txBody>
          <a:bodyPr wrap="none" anchor="ctr"/>
          <a:lstStyle/>
          <a:p>
            <a:pPr algn="ctr"/>
            <a:r>
              <a:rPr lang="en-US"/>
              <a:t>Display Buffer</a:t>
            </a:r>
          </a:p>
        </p:txBody>
      </p:sp>
      <p:sp>
        <p:nvSpPr>
          <p:cNvPr id="90116" name="Rectangle 9"/>
          <p:cNvSpPr>
            <a:spLocks noChangeArrowheads="1"/>
          </p:cNvSpPr>
          <p:nvPr/>
        </p:nvSpPr>
        <p:spPr bwMode="auto">
          <a:xfrm>
            <a:off x="8534400" y="1676400"/>
            <a:ext cx="2133600" cy="990600"/>
          </a:xfrm>
          <a:prstGeom prst="rect">
            <a:avLst/>
          </a:prstGeom>
          <a:solidFill>
            <a:schemeClr val="accent1"/>
          </a:solidFill>
          <a:ln w="9525">
            <a:solidFill>
              <a:schemeClr val="tx1"/>
            </a:solidFill>
            <a:miter lim="800000"/>
            <a:headEnd/>
            <a:tailEnd/>
          </a:ln>
        </p:spPr>
        <p:txBody>
          <a:bodyPr wrap="none" anchor="ctr"/>
          <a:lstStyle/>
          <a:p>
            <a:pPr algn="ctr"/>
            <a:r>
              <a:rPr lang="en-US"/>
              <a:t>Display </a:t>
            </a:r>
          </a:p>
          <a:p>
            <a:pPr algn="ctr"/>
            <a:r>
              <a:rPr lang="en-US"/>
              <a:t>Controller</a:t>
            </a:r>
          </a:p>
        </p:txBody>
      </p:sp>
      <p:sp>
        <p:nvSpPr>
          <p:cNvPr id="90117" name="Rectangle 10"/>
          <p:cNvSpPr>
            <a:spLocks noChangeArrowheads="1"/>
          </p:cNvSpPr>
          <p:nvPr/>
        </p:nvSpPr>
        <p:spPr bwMode="auto">
          <a:xfrm>
            <a:off x="8636000" y="4038600"/>
            <a:ext cx="2133600" cy="990600"/>
          </a:xfrm>
          <a:prstGeom prst="rect">
            <a:avLst/>
          </a:prstGeom>
          <a:solidFill>
            <a:schemeClr val="accent1"/>
          </a:solidFill>
          <a:ln w="9525">
            <a:solidFill>
              <a:schemeClr val="tx1"/>
            </a:solidFill>
            <a:miter lim="800000"/>
            <a:headEnd/>
            <a:tailEnd/>
          </a:ln>
        </p:spPr>
        <p:txBody>
          <a:bodyPr wrap="none" anchor="ctr"/>
          <a:lstStyle/>
          <a:p>
            <a:pPr algn="ctr"/>
            <a:r>
              <a:rPr lang="en-US"/>
              <a:t>Display</a:t>
            </a:r>
          </a:p>
          <a:p>
            <a:pPr algn="ctr"/>
            <a:r>
              <a:rPr lang="en-US"/>
              <a:t>Processor</a:t>
            </a:r>
          </a:p>
        </p:txBody>
      </p:sp>
      <p:sp>
        <p:nvSpPr>
          <p:cNvPr id="90118" name="Rectangle 11"/>
          <p:cNvSpPr>
            <a:spLocks noChangeArrowheads="1"/>
          </p:cNvSpPr>
          <p:nvPr/>
        </p:nvSpPr>
        <p:spPr bwMode="auto">
          <a:xfrm>
            <a:off x="5486400" y="4038600"/>
            <a:ext cx="2133600" cy="990600"/>
          </a:xfrm>
          <a:prstGeom prst="rect">
            <a:avLst/>
          </a:prstGeom>
          <a:solidFill>
            <a:schemeClr val="accent1"/>
          </a:solidFill>
          <a:ln w="9525">
            <a:solidFill>
              <a:schemeClr val="tx1"/>
            </a:solidFill>
            <a:miter lim="800000"/>
            <a:headEnd/>
            <a:tailEnd/>
          </a:ln>
        </p:spPr>
        <p:txBody>
          <a:bodyPr wrap="none" anchor="ctr"/>
          <a:lstStyle/>
          <a:p>
            <a:pPr algn="ctr"/>
            <a:r>
              <a:rPr lang="en-US"/>
              <a:t>Vector </a:t>
            </a:r>
          </a:p>
          <a:p>
            <a:pPr algn="ctr"/>
            <a:r>
              <a:rPr lang="en-US"/>
              <a:t>Generator</a:t>
            </a:r>
          </a:p>
        </p:txBody>
      </p:sp>
      <p:sp>
        <p:nvSpPr>
          <p:cNvPr id="90119" name="Oval 12"/>
          <p:cNvSpPr>
            <a:spLocks noChangeArrowheads="1"/>
          </p:cNvSpPr>
          <p:nvPr/>
        </p:nvSpPr>
        <p:spPr bwMode="auto">
          <a:xfrm>
            <a:off x="1524000" y="3581400"/>
            <a:ext cx="3251200" cy="2133600"/>
          </a:xfrm>
          <a:prstGeom prst="ellipse">
            <a:avLst/>
          </a:prstGeom>
          <a:solidFill>
            <a:schemeClr val="accent1"/>
          </a:solidFill>
          <a:ln w="9525">
            <a:solidFill>
              <a:schemeClr val="tx1"/>
            </a:solidFill>
            <a:round/>
            <a:headEnd/>
            <a:tailEnd/>
          </a:ln>
        </p:spPr>
        <p:txBody>
          <a:bodyPr wrap="none" anchor="ctr"/>
          <a:lstStyle/>
          <a:p>
            <a:pPr algn="ctr"/>
            <a:r>
              <a:rPr lang="en-US"/>
              <a:t>CRT</a:t>
            </a:r>
          </a:p>
        </p:txBody>
      </p:sp>
      <p:sp>
        <p:nvSpPr>
          <p:cNvPr id="90120" name="Line 13"/>
          <p:cNvSpPr>
            <a:spLocks noChangeShapeType="1"/>
          </p:cNvSpPr>
          <p:nvPr/>
        </p:nvSpPr>
        <p:spPr bwMode="auto">
          <a:xfrm>
            <a:off x="4165600" y="2057400"/>
            <a:ext cx="1117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21" name="Line 14"/>
          <p:cNvSpPr>
            <a:spLocks noChangeShapeType="1"/>
          </p:cNvSpPr>
          <p:nvPr/>
        </p:nvSpPr>
        <p:spPr bwMode="auto">
          <a:xfrm>
            <a:off x="7416800" y="2057400"/>
            <a:ext cx="1117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22" name="Line 15"/>
          <p:cNvSpPr>
            <a:spLocks noChangeShapeType="1"/>
          </p:cNvSpPr>
          <p:nvPr/>
        </p:nvSpPr>
        <p:spPr bwMode="auto">
          <a:xfrm>
            <a:off x="7620000" y="4495800"/>
            <a:ext cx="1016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23" name="Line 16"/>
          <p:cNvSpPr>
            <a:spLocks noChangeShapeType="1"/>
          </p:cNvSpPr>
          <p:nvPr/>
        </p:nvSpPr>
        <p:spPr bwMode="auto">
          <a:xfrm>
            <a:off x="4775200" y="4495800"/>
            <a:ext cx="711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24" name="Line 17"/>
          <p:cNvSpPr>
            <a:spLocks noChangeShapeType="1"/>
          </p:cNvSpPr>
          <p:nvPr/>
        </p:nvSpPr>
        <p:spPr bwMode="auto">
          <a:xfrm>
            <a:off x="9753600" y="2667000"/>
            <a:ext cx="0" cy="1371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125" name="Rectangle 32"/>
          <p:cNvSpPr>
            <a:spLocks noGrp="1" noChangeArrowheads="1"/>
          </p:cNvSpPr>
          <p:nvPr>
            <p:ph type="title"/>
          </p:nvPr>
        </p:nvSpPr>
        <p:spPr/>
        <p:txBody>
          <a:bodyPr/>
          <a:lstStyle/>
          <a:p>
            <a:pPr eaLnBrk="1" hangingPunct="1"/>
            <a:r>
              <a:rPr lang="en-US" smtClean="0"/>
              <a:t>Block Diagram of Calligraphic Refresh Display</a:t>
            </a:r>
          </a:p>
        </p:txBody>
      </p:sp>
      <p:sp>
        <p:nvSpPr>
          <p:cNvPr id="90126" name="Rectangle 33"/>
          <p:cNvSpPr>
            <a:spLocks noGrp="1" noChangeArrowheads="1"/>
          </p:cNvSpPr>
          <p:nvPr>
            <p:ph type="body" idx="1"/>
          </p:nvPr>
        </p:nvSpPr>
        <p:spPr/>
        <p:txBody>
          <a:bodyPr/>
          <a:lstStyle/>
          <a:p>
            <a:pPr eaLnBrk="1" hangingPunct="1"/>
            <a:r>
              <a:rPr lang="en-GB" dirty="0" smtClean="0"/>
              <a:t>   </a:t>
            </a:r>
            <a:endParaRPr lang="en-IN" dirty="0" smtClean="0"/>
          </a:p>
        </p:txBody>
      </p:sp>
    </p:spTree>
    <p:extLst>
      <p:ext uri="{BB962C8B-B14F-4D97-AF65-F5344CB8AC3E}">
        <p14:creationId xmlns:p14="http://schemas.microsoft.com/office/powerpoint/2010/main" val="102247237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en-GB" dirty="0" smtClean="0"/>
              <a:t>   </a:t>
            </a:r>
            <a:endParaRPr lang="en-IN" dirty="0" smtClean="0"/>
          </a:p>
        </p:txBody>
      </p:sp>
      <p:sp>
        <p:nvSpPr>
          <p:cNvPr id="91139" name="Rectangle 3"/>
          <p:cNvSpPr>
            <a:spLocks noGrp="1" noChangeArrowheads="1"/>
          </p:cNvSpPr>
          <p:nvPr>
            <p:ph type="body" idx="1"/>
          </p:nvPr>
        </p:nvSpPr>
        <p:spPr/>
        <p:txBody>
          <a:bodyPr/>
          <a:lstStyle/>
          <a:p>
            <a:pPr eaLnBrk="1" hangingPunct="1">
              <a:lnSpc>
                <a:spcPct val="90000"/>
              </a:lnSpc>
            </a:pPr>
            <a:r>
              <a:rPr lang="en-US" smtClean="0"/>
              <a:t>The display processor sends digital and point co-ordinate values to vector generator.</a:t>
            </a:r>
          </a:p>
          <a:p>
            <a:pPr eaLnBrk="1" hangingPunct="1">
              <a:lnSpc>
                <a:spcPct val="90000"/>
              </a:lnSpc>
            </a:pPr>
            <a:r>
              <a:rPr lang="en-US" smtClean="0"/>
              <a:t>Vector generator needs the co-ordinate values as well as the intensity value to draw any object.</a:t>
            </a:r>
          </a:p>
          <a:p>
            <a:pPr eaLnBrk="1" hangingPunct="1">
              <a:lnSpc>
                <a:spcPct val="90000"/>
              </a:lnSpc>
            </a:pPr>
            <a:r>
              <a:rPr lang="en-US" smtClean="0"/>
              <a:t>The vector generator converts the digital co-ordinates values to analog voltages for the beam deflection circuits.</a:t>
            </a:r>
          </a:p>
          <a:p>
            <a:pPr eaLnBrk="1" hangingPunct="1">
              <a:lnSpc>
                <a:spcPct val="90000"/>
              </a:lnSpc>
            </a:pPr>
            <a:r>
              <a:rPr lang="en-US" smtClean="0"/>
              <a:t>Scope of animation is available.</a:t>
            </a:r>
          </a:p>
        </p:txBody>
      </p:sp>
    </p:spTree>
    <p:extLst>
      <p:ext uri="{BB962C8B-B14F-4D97-AF65-F5344CB8AC3E}">
        <p14:creationId xmlns:p14="http://schemas.microsoft.com/office/powerpoint/2010/main" val="301682568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algn="ctr" eaLnBrk="1" hangingPunct="1"/>
            <a:r>
              <a:rPr lang="en-US" smtClean="0"/>
              <a:t>Images</a:t>
            </a:r>
          </a:p>
        </p:txBody>
      </p:sp>
      <p:sp>
        <p:nvSpPr>
          <p:cNvPr id="93187" name="Rectangle 3"/>
          <p:cNvSpPr>
            <a:spLocks noGrp="1" noChangeArrowheads="1"/>
          </p:cNvSpPr>
          <p:nvPr>
            <p:ph type="body" idx="1"/>
          </p:nvPr>
        </p:nvSpPr>
        <p:spPr/>
        <p:txBody>
          <a:bodyPr/>
          <a:lstStyle/>
          <a:p>
            <a:pPr eaLnBrk="1" hangingPunct="1">
              <a:lnSpc>
                <a:spcPct val="90000"/>
              </a:lnSpc>
            </a:pPr>
            <a:r>
              <a:rPr lang="en-US" sz="2600" smtClean="0"/>
              <a:t>An image is a spatial representation of an object, a two dimensional or three dimensional scene or another image.</a:t>
            </a:r>
          </a:p>
          <a:p>
            <a:pPr eaLnBrk="1" hangingPunct="1">
              <a:lnSpc>
                <a:spcPct val="90000"/>
              </a:lnSpc>
            </a:pPr>
            <a:r>
              <a:rPr lang="en-US" sz="2600" smtClean="0"/>
              <a:t>In computer graphics ,an image is always a digital image</a:t>
            </a:r>
          </a:p>
          <a:p>
            <a:pPr algn="just" eaLnBrk="1" hangingPunct="1">
              <a:lnSpc>
                <a:spcPct val="90000"/>
              </a:lnSpc>
              <a:buFont typeface="Wingdings" pitchFamily="2" charset="2"/>
              <a:buChar char="¦"/>
            </a:pPr>
            <a:r>
              <a:rPr lang="en-US" sz="2900" smtClean="0"/>
              <a:t>When we generate with the help of computer graphics then two types of images are available:-</a:t>
            </a:r>
          </a:p>
          <a:p>
            <a:pPr lvl="1" algn="just" eaLnBrk="1" hangingPunct="1">
              <a:lnSpc>
                <a:spcPct val="90000"/>
              </a:lnSpc>
              <a:buFont typeface="Wingdings" pitchFamily="2" charset="2"/>
              <a:buChar char="¦"/>
            </a:pPr>
            <a:r>
              <a:rPr lang="en-US" sz="2500" smtClean="0"/>
              <a:t>BITMAP IMAGES</a:t>
            </a:r>
          </a:p>
          <a:p>
            <a:pPr lvl="1" algn="just" eaLnBrk="1" hangingPunct="1">
              <a:lnSpc>
                <a:spcPct val="90000"/>
              </a:lnSpc>
              <a:buFont typeface="Wingdings" pitchFamily="2" charset="2"/>
              <a:buChar char="¦"/>
            </a:pPr>
            <a:r>
              <a:rPr lang="en-US" sz="2500" smtClean="0"/>
              <a:t>VECTOR IMAGES</a:t>
            </a:r>
          </a:p>
        </p:txBody>
      </p:sp>
    </p:spTree>
    <p:extLst>
      <p:ext uri="{BB962C8B-B14F-4D97-AF65-F5344CB8AC3E}">
        <p14:creationId xmlns:p14="http://schemas.microsoft.com/office/powerpoint/2010/main" val="105491671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en-US" smtClean="0"/>
              <a:t>Bitmap Images</a:t>
            </a:r>
          </a:p>
        </p:txBody>
      </p:sp>
      <p:sp>
        <p:nvSpPr>
          <p:cNvPr id="94211" name="Rectangle 3"/>
          <p:cNvSpPr>
            <a:spLocks noGrp="1" noChangeArrowheads="1"/>
          </p:cNvSpPr>
          <p:nvPr>
            <p:ph type="body" idx="1"/>
          </p:nvPr>
        </p:nvSpPr>
        <p:spPr/>
        <p:txBody>
          <a:bodyPr/>
          <a:lstStyle/>
          <a:p>
            <a:pPr eaLnBrk="1" hangingPunct="1">
              <a:lnSpc>
                <a:spcPct val="90000"/>
              </a:lnSpc>
            </a:pPr>
            <a:r>
              <a:rPr lang="en-US" sz="2100" smtClean="0"/>
              <a:t>Bitmaps are an image type most appropriate for photo-realistic images and complex drawings require fine details.</a:t>
            </a:r>
          </a:p>
          <a:p>
            <a:pPr eaLnBrk="1" hangingPunct="1">
              <a:lnSpc>
                <a:spcPct val="90000"/>
              </a:lnSpc>
            </a:pPr>
            <a:r>
              <a:rPr lang="en-US" sz="2100" smtClean="0"/>
              <a:t>A bitmap image is simple information matrix describing the individual dots of an image called pixels.</a:t>
            </a:r>
          </a:p>
          <a:p>
            <a:pPr eaLnBrk="1" hangingPunct="1">
              <a:lnSpc>
                <a:spcPct val="90000"/>
              </a:lnSpc>
            </a:pPr>
            <a:r>
              <a:rPr lang="en-US" sz="2100" smtClean="0"/>
              <a:t>The bit-depth determines the number of colors that can be displayed by an individual pixel.</a:t>
            </a:r>
          </a:p>
          <a:p>
            <a:pPr eaLnBrk="1" hangingPunct="1">
              <a:lnSpc>
                <a:spcPct val="90000"/>
              </a:lnSpc>
            </a:pPr>
            <a:r>
              <a:rPr lang="en-US" sz="2100" smtClean="0"/>
              <a:t>We can grab a bitmap image from a screen, scan it with a scanner , download it from a website, or capture it from a video capture device.</a:t>
            </a:r>
          </a:p>
          <a:p>
            <a:pPr eaLnBrk="1" hangingPunct="1">
              <a:lnSpc>
                <a:spcPct val="90000"/>
              </a:lnSpc>
            </a:pPr>
            <a:r>
              <a:rPr lang="en-US" sz="2100" smtClean="0"/>
              <a:t>Limitations:</a:t>
            </a:r>
          </a:p>
          <a:p>
            <a:pPr lvl="1" eaLnBrk="1" hangingPunct="1">
              <a:lnSpc>
                <a:spcPct val="90000"/>
              </a:lnSpc>
            </a:pPr>
            <a:r>
              <a:rPr lang="en-US" sz="2000" smtClean="0"/>
              <a:t>Large file sizes </a:t>
            </a:r>
          </a:p>
          <a:p>
            <a:pPr lvl="1" eaLnBrk="1" hangingPunct="1">
              <a:lnSpc>
                <a:spcPct val="90000"/>
              </a:lnSpc>
            </a:pPr>
            <a:r>
              <a:rPr lang="en-US" sz="2000" smtClean="0"/>
              <a:t>Inabilty to scale or resize the image easily while maintaining quality.</a:t>
            </a:r>
          </a:p>
        </p:txBody>
      </p:sp>
    </p:spTree>
    <p:extLst>
      <p:ext uri="{BB962C8B-B14F-4D97-AF65-F5344CB8AC3E}">
        <p14:creationId xmlns:p14="http://schemas.microsoft.com/office/powerpoint/2010/main" val="89756503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r>
              <a:rPr lang="en-US" smtClean="0"/>
              <a:t>Vector Images</a:t>
            </a:r>
          </a:p>
        </p:txBody>
      </p:sp>
      <p:sp>
        <p:nvSpPr>
          <p:cNvPr id="95235" name="Rectangle 3"/>
          <p:cNvSpPr>
            <a:spLocks noGrp="1" noChangeArrowheads="1"/>
          </p:cNvSpPr>
          <p:nvPr>
            <p:ph type="body" idx="1"/>
          </p:nvPr>
        </p:nvSpPr>
        <p:spPr/>
        <p:txBody>
          <a:bodyPr/>
          <a:lstStyle/>
          <a:p>
            <a:pPr eaLnBrk="1" hangingPunct="1">
              <a:lnSpc>
                <a:spcPct val="80000"/>
              </a:lnSpc>
            </a:pPr>
            <a:r>
              <a:rPr lang="en-US" sz="2100" smtClean="0"/>
              <a:t>Vector images are most appropriate for lines ,boxes, circles, polygons and other graphic shapes that can be mathematically expressed in angles, co-ordinates and distances.</a:t>
            </a:r>
          </a:p>
          <a:p>
            <a:pPr eaLnBrk="1" hangingPunct="1">
              <a:lnSpc>
                <a:spcPct val="80000"/>
              </a:lnSpc>
            </a:pPr>
            <a:r>
              <a:rPr lang="en-US" sz="2100" smtClean="0"/>
              <a:t>A vector images can be filled with color and patterns and we can select it as a single object.</a:t>
            </a:r>
          </a:p>
          <a:p>
            <a:pPr eaLnBrk="1" hangingPunct="1">
              <a:lnSpc>
                <a:spcPct val="80000"/>
              </a:lnSpc>
            </a:pPr>
            <a:r>
              <a:rPr lang="en-US" sz="2100" smtClean="0"/>
              <a:t>Vector drawn objects use a fraction of memory space required to describe and store the same object in bitmap form.</a:t>
            </a:r>
          </a:p>
          <a:p>
            <a:pPr eaLnBrk="1" hangingPunct="1">
              <a:lnSpc>
                <a:spcPct val="80000"/>
              </a:lnSpc>
            </a:pPr>
            <a:r>
              <a:rPr lang="en-US" sz="2100" smtClean="0"/>
              <a:t>For the web, pages that use the vector graphics use plug-ins such as Flash, and download faster when used for animation draw faster than bitmaps.</a:t>
            </a:r>
          </a:p>
          <a:p>
            <a:pPr eaLnBrk="1" hangingPunct="1">
              <a:lnSpc>
                <a:spcPct val="80000"/>
              </a:lnSpc>
            </a:pPr>
            <a:r>
              <a:rPr lang="en-US" sz="2100" smtClean="0"/>
              <a:t>Most drawing programs can export a vector drawing as a bitmap but converting bitmap to vector drawn object is difficult.</a:t>
            </a:r>
          </a:p>
          <a:p>
            <a:pPr eaLnBrk="1" hangingPunct="1">
              <a:lnSpc>
                <a:spcPct val="80000"/>
              </a:lnSpc>
            </a:pPr>
            <a:r>
              <a:rPr lang="en-US" sz="2100" smtClean="0"/>
              <a:t>Limitations:</a:t>
            </a:r>
          </a:p>
          <a:p>
            <a:pPr lvl="1" eaLnBrk="1" hangingPunct="1">
              <a:lnSpc>
                <a:spcPct val="80000"/>
              </a:lnSpc>
            </a:pPr>
            <a:r>
              <a:rPr lang="en-US" sz="2000" smtClean="0"/>
              <a:t>Vector images cannot be used for photo-realistic images.</a:t>
            </a:r>
          </a:p>
          <a:p>
            <a:pPr lvl="1" eaLnBrk="1" hangingPunct="1">
              <a:lnSpc>
                <a:spcPct val="80000"/>
              </a:lnSpc>
            </a:pPr>
            <a:r>
              <a:rPr lang="en-US" sz="2000" smtClean="0"/>
              <a:t>Plug-ins are required.  </a:t>
            </a:r>
          </a:p>
        </p:txBody>
      </p:sp>
    </p:spTree>
    <p:extLst>
      <p:ext uri="{BB962C8B-B14F-4D97-AF65-F5344CB8AC3E}">
        <p14:creationId xmlns:p14="http://schemas.microsoft.com/office/powerpoint/2010/main" val="82841835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p:cNvSpPr>
          <p:nvPr>
            <p:ph type="title" idx="4294967295"/>
          </p:nvPr>
        </p:nvSpPr>
        <p:spPr>
          <a:xfrm>
            <a:off x="508001" y="609600"/>
            <a:ext cx="11180233" cy="5486400"/>
          </a:xfrm>
          <a:noFill/>
          <a:ln>
            <a:solidFill>
              <a:srgbClr val="FFFF00"/>
            </a:solidFill>
            <a:miter lim="800000"/>
            <a:headEnd/>
            <a:tailEnd/>
          </a:ln>
        </p:spPr>
        <p:txBody>
          <a:bodyPr lIns="45720" rIns="45720" anchor="ctr"/>
          <a:lstStyle/>
          <a:p>
            <a:pPr algn="ctr" eaLnBrk="1" hangingPunct="1"/>
            <a:r>
              <a:rPr lang="en-US" sz="7800" smtClean="0"/>
              <a:t>WHY DO WE NEED STANDARDS ?</a:t>
            </a:r>
            <a:endParaRPr lang="en-US" sz="8600" smtClean="0"/>
          </a:p>
        </p:txBody>
      </p:sp>
    </p:spTree>
    <p:extLst>
      <p:ext uri="{BB962C8B-B14F-4D97-AF65-F5344CB8AC3E}">
        <p14:creationId xmlns:p14="http://schemas.microsoft.com/office/powerpoint/2010/main" val="3771645082"/>
      </p:ext>
    </p:extLst>
  </p:cSld>
  <p:clrMapOvr>
    <a:masterClrMapping/>
  </p:clrMapOvr>
  <p:transition spd="slow">
    <p:comb/>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idx="4294967295"/>
          </p:nvPr>
        </p:nvSpPr>
        <p:spPr>
          <a:xfrm>
            <a:off x="1" y="-1066800"/>
            <a:ext cx="11180233" cy="685800"/>
          </a:xfrm>
        </p:spPr>
        <p:txBody>
          <a:bodyPr lIns="45720" rIns="45720" anchor="ctr">
            <a:normAutofit fontScale="90000"/>
          </a:bodyPr>
          <a:lstStyle/>
          <a:p>
            <a:pPr eaLnBrk="1" hangingPunct="1"/>
            <a:endParaRPr lang="en-IN" smtClean="0"/>
          </a:p>
        </p:txBody>
      </p:sp>
      <p:sp>
        <p:nvSpPr>
          <p:cNvPr id="97283" name="Rectangle 3"/>
          <p:cNvSpPr>
            <a:spLocks noGrp="1"/>
          </p:cNvSpPr>
          <p:nvPr>
            <p:ph type="body" idx="4294967295"/>
          </p:nvPr>
        </p:nvSpPr>
        <p:spPr>
          <a:xfrm>
            <a:off x="304800" y="228600"/>
            <a:ext cx="11480800" cy="6324600"/>
          </a:xfrm>
        </p:spPr>
        <p:txBody>
          <a:bodyPr/>
          <a:lstStyle/>
          <a:p>
            <a:pPr marL="419100" indent="-382588" eaLnBrk="1" hangingPunct="1">
              <a:lnSpc>
                <a:spcPct val="90000"/>
              </a:lnSpc>
            </a:pPr>
            <a:r>
              <a:rPr lang="en-US" sz="2600" smtClean="0"/>
              <a:t>There is a need of certain set of </a:t>
            </a:r>
            <a:r>
              <a:rPr lang="en-US" sz="2600" smtClean="0">
                <a:solidFill>
                  <a:srgbClr val="900A14"/>
                </a:solidFill>
              </a:rPr>
              <a:t>rules, constraints, syntax, procedures and function calls</a:t>
            </a:r>
            <a:r>
              <a:rPr lang="en-US" sz="2600" smtClean="0">
                <a:solidFill>
                  <a:schemeClr val="folHlink"/>
                </a:solidFill>
              </a:rPr>
              <a:t> </a:t>
            </a:r>
            <a:r>
              <a:rPr lang="en-US" sz="2600" smtClean="0"/>
              <a:t>to built a </a:t>
            </a:r>
            <a:r>
              <a:rPr lang="en-US" sz="2600" smtClean="0">
                <a:solidFill>
                  <a:srgbClr val="CC0000"/>
                </a:solidFill>
              </a:rPr>
              <a:t>Graphics Package System.</a:t>
            </a:r>
          </a:p>
          <a:p>
            <a:pPr marL="419100" indent="-382588" eaLnBrk="1" hangingPunct="1">
              <a:lnSpc>
                <a:spcPct val="90000"/>
              </a:lnSpc>
            </a:pPr>
            <a:endParaRPr lang="en-US" sz="2600" smtClean="0">
              <a:solidFill>
                <a:srgbClr val="CC0000"/>
              </a:solidFill>
            </a:endParaRPr>
          </a:p>
          <a:p>
            <a:pPr marL="419100" indent="-382588" eaLnBrk="1" hangingPunct="1">
              <a:lnSpc>
                <a:spcPct val="90000"/>
              </a:lnSpc>
            </a:pPr>
            <a:r>
              <a:rPr lang="en-US" sz="2600" smtClean="0"/>
              <a:t>If there are no standards, then everyone will come up with his/her own standards.</a:t>
            </a:r>
          </a:p>
          <a:p>
            <a:pPr marL="419100" indent="-382588" eaLnBrk="1" hangingPunct="1">
              <a:lnSpc>
                <a:spcPct val="90000"/>
              </a:lnSpc>
            </a:pPr>
            <a:endParaRPr lang="en-US" sz="2600" smtClean="0"/>
          </a:p>
          <a:p>
            <a:pPr marL="419100" indent="-382588" eaLnBrk="1" hangingPunct="1">
              <a:lnSpc>
                <a:spcPct val="90000"/>
              </a:lnSpc>
            </a:pPr>
            <a:r>
              <a:rPr lang="en-US" sz="2600" smtClean="0"/>
              <a:t>So there is a need to define standards , if not defined then, we will not be able to understand one’s software or graphical package.</a:t>
            </a:r>
          </a:p>
          <a:p>
            <a:pPr marL="419100" indent="-382588" eaLnBrk="1" hangingPunct="1">
              <a:lnSpc>
                <a:spcPct val="90000"/>
              </a:lnSpc>
            </a:pPr>
            <a:endParaRPr lang="en-US" sz="2600" smtClean="0"/>
          </a:p>
          <a:p>
            <a:pPr marL="419100" indent="-382588" eaLnBrk="1" hangingPunct="1">
              <a:lnSpc>
                <a:spcPct val="90000"/>
              </a:lnSpc>
            </a:pPr>
            <a:r>
              <a:rPr lang="en-US" sz="2600" smtClean="0">
                <a:solidFill>
                  <a:srgbClr val="CC0000"/>
                </a:solidFill>
              </a:rPr>
              <a:t>Certain Compilers </a:t>
            </a:r>
            <a:r>
              <a:rPr lang="en-US" sz="2600" smtClean="0"/>
              <a:t>provide their own graphical libraries such as </a:t>
            </a:r>
            <a:r>
              <a:rPr lang="en-US" sz="2600" smtClean="0">
                <a:solidFill>
                  <a:srgbClr val="900A14"/>
                </a:solidFill>
              </a:rPr>
              <a:t>Visual Basic, C, C++, Java, Turbo C, Visual C etc.</a:t>
            </a:r>
          </a:p>
          <a:p>
            <a:pPr marL="419100" indent="-382588" eaLnBrk="1" hangingPunct="1">
              <a:lnSpc>
                <a:spcPct val="90000"/>
              </a:lnSpc>
            </a:pPr>
            <a:endParaRPr lang="en-US" sz="2600" smtClean="0"/>
          </a:p>
        </p:txBody>
      </p:sp>
    </p:spTree>
    <p:extLst>
      <p:ext uri="{BB962C8B-B14F-4D97-AF65-F5344CB8AC3E}">
        <p14:creationId xmlns:p14="http://schemas.microsoft.com/office/powerpoint/2010/main" val="274830358"/>
      </p:ext>
    </p:extLst>
  </p:cSld>
  <p:clrMapOvr>
    <a:masterClrMapping/>
  </p:clrMapOvr>
  <p:transition spd="slow">
    <p:dissolv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extBox 3"/>
          <p:cNvSpPr txBox="1">
            <a:spLocks noChangeArrowheads="1"/>
          </p:cNvSpPr>
          <p:nvPr/>
        </p:nvSpPr>
        <p:spPr bwMode="auto">
          <a:xfrm>
            <a:off x="571500" y="214313"/>
            <a:ext cx="10763251" cy="646112"/>
          </a:xfrm>
          <a:prstGeom prst="rect">
            <a:avLst/>
          </a:prstGeom>
          <a:noFill/>
          <a:ln w="9525">
            <a:noFill/>
            <a:miter lim="800000"/>
            <a:headEnd/>
            <a:tailEnd/>
          </a:ln>
        </p:spPr>
        <p:txBody>
          <a:bodyPr>
            <a:spAutoFit/>
          </a:bodyPr>
          <a:lstStyle/>
          <a:p>
            <a:pPr algn="ctr"/>
            <a:endParaRPr lang="en-US" sz="3600" dirty="0">
              <a:latin typeface="Times New Roman" pitchFamily="18" charset="0"/>
              <a:ea typeface="Arimo" charset="0"/>
              <a:cs typeface="Times New Roman" pitchFamily="18" charset="0"/>
            </a:endParaRPr>
          </a:p>
        </p:txBody>
      </p:sp>
      <p:sp>
        <p:nvSpPr>
          <p:cNvPr id="12" name="TextBox 11"/>
          <p:cNvSpPr txBox="1"/>
          <p:nvPr/>
        </p:nvSpPr>
        <p:spPr>
          <a:xfrm>
            <a:off x="571500" y="908720"/>
            <a:ext cx="10485120" cy="646331"/>
          </a:xfrm>
          <a:prstGeom prst="rect">
            <a:avLst/>
          </a:prstGeom>
          <a:noFill/>
        </p:spPr>
        <p:txBody>
          <a:bodyPr wrap="square" rtlCol="0">
            <a:spAutoFit/>
          </a:bodyPr>
          <a:lstStyle/>
          <a:p>
            <a:pPr algn="ctr"/>
            <a:r>
              <a:rPr lang="en-US" sz="3600" dirty="0"/>
              <a:t>Why is Graphics Cool?</a:t>
            </a:r>
            <a:endParaRPr lang="en-US" sz="3600" b="1" dirty="0">
              <a:solidFill>
                <a:schemeClr val="accent1"/>
              </a:solidFill>
              <a:latin typeface="Times New Roman" pitchFamily="18" charset="0"/>
              <a:cs typeface="Times New Roman" pitchFamily="18" charset="0"/>
            </a:endParaRPr>
          </a:p>
        </p:txBody>
      </p:sp>
      <p:sp>
        <p:nvSpPr>
          <p:cNvPr id="13" name="TextBox 12"/>
          <p:cNvSpPr txBox="1"/>
          <p:nvPr/>
        </p:nvSpPr>
        <p:spPr>
          <a:xfrm>
            <a:off x="710565" y="1555051"/>
            <a:ext cx="10485120" cy="5693866"/>
          </a:xfrm>
          <a:prstGeom prst="rect">
            <a:avLst/>
          </a:prstGeom>
          <a:noFill/>
        </p:spPr>
        <p:txBody>
          <a:bodyPr wrap="square" rtlCol="0">
            <a:spAutoFit/>
          </a:bodyPr>
          <a:lstStyle/>
          <a:p>
            <a:pPr marL="342900" lvl="0" indent="-342900" fontAlgn="base">
              <a:spcBef>
                <a:spcPct val="20000"/>
              </a:spcBef>
              <a:spcAft>
                <a:spcPct val="0"/>
              </a:spcAft>
              <a:buClr>
                <a:srgbClr val="3333FF"/>
              </a:buClr>
              <a:buSzPct val="60000"/>
              <a:buFont typeface="Wingdings" pitchFamily="2" charset="2"/>
              <a:buChar char="n"/>
            </a:pPr>
            <a:r>
              <a:rPr lang="en-US" sz="2800" kern="0" dirty="0">
                <a:solidFill>
                  <a:srgbClr val="000000"/>
                </a:solidFill>
                <a:latin typeface="Arial"/>
              </a:rPr>
              <a:t>Interdisciplinary</a:t>
            </a:r>
          </a:p>
          <a:p>
            <a:pPr marL="742950" lvl="1" indent="-285750" fontAlgn="base">
              <a:spcBef>
                <a:spcPct val="20000"/>
              </a:spcBef>
              <a:spcAft>
                <a:spcPct val="0"/>
              </a:spcAft>
              <a:buClr>
                <a:srgbClr val="CC00FF"/>
              </a:buClr>
              <a:buSzPct val="55000"/>
              <a:buFont typeface="Wingdings" pitchFamily="2" charset="2"/>
              <a:buChar char="n"/>
            </a:pPr>
            <a:r>
              <a:rPr lang="en-US" sz="2400" kern="0" dirty="0">
                <a:solidFill>
                  <a:srgbClr val="000000"/>
                </a:solidFill>
                <a:latin typeface="Arial"/>
              </a:rPr>
              <a:t>Biology, Physics, Math, Psychology, CS, Art</a:t>
            </a:r>
          </a:p>
          <a:p>
            <a:pPr marL="342900" lvl="0" indent="-342900" fontAlgn="base">
              <a:spcBef>
                <a:spcPct val="20000"/>
              </a:spcBef>
              <a:spcAft>
                <a:spcPct val="0"/>
              </a:spcAft>
              <a:buClr>
                <a:srgbClr val="3333FF"/>
              </a:buClr>
              <a:buSzPct val="60000"/>
              <a:buFont typeface="Wingdings" pitchFamily="2" charset="2"/>
              <a:buChar char="n"/>
            </a:pPr>
            <a:r>
              <a:rPr lang="en-US" sz="2800" kern="0" dirty="0">
                <a:solidFill>
                  <a:srgbClr val="000000"/>
                </a:solidFill>
                <a:latin typeface="Arial"/>
              </a:rPr>
              <a:t>Visual</a:t>
            </a:r>
          </a:p>
          <a:p>
            <a:pPr marL="342900" lvl="0" indent="-342900" fontAlgn="base">
              <a:spcBef>
                <a:spcPct val="20000"/>
              </a:spcBef>
              <a:spcAft>
                <a:spcPct val="0"/>
              </a:spcAft>
              <a:buClr>
                <a:srgbClr val="3333FF"/>
              </a:buClr>
              <a:buSzPct val="60000"/>
              <a:buFont typeface="Wingdings" pitchFamily="2" charset="2"/>
              <a:buChar char="n"/>
            </a:pPr>
            <a:r>
              <a:rPr lang="en-US" sz="2800" kern="0" dirty="0">
                <a:solidFill>
                  <a:srgbClr val="000000"/>
                </a:solidFill>
                <a:latin typeface="Arial"/>
              </a:rPr>
              <a:t>Interactive</a:t>
            </a:r>
          </a:p>
          <a:p>
            <a:pPr marL="342900" lvl="0" indent="-342900" fontAlgn="base">
              <a:spcBef>
                <a:spcPct val="20000"/>
              </a:spcBef>
              <a:spcAft>
                <a:spcPct val="0"/>
              </a:spcAft>
              <a:buClr>
                <a:srgbClr val="3333FF"/>
              </a:buClr>
              <a:buSzPct val="60000"/>
              <a:buFont typeface="Wingdings" pitchFamily="2" charset="2"/>
              <a:buChar char="n"/>
            </a:pPr>
            <a:r>
              <a:rPr lang="en-US" sz="2800" kern="0" dirty="0">
                <a:solidFill>
                  <a:srgbClr val="000000"/>
                </a:solidFill>
                <a:latin typeface="Arial"/>
              </a:rPr>
              <a:t>Work can be demoed to technically illiterate friends</a:t>
            </a:r>
          </a:p>
          <a:p>
            <a:pPr marL="342900" lvl="0" indent="-342900" fontAlgn="base">
              <a:spcBef>
                <a:spcPct val="20000"/>
              </a:spcBef>
              <a:spcAft>
                <a:spcPct val="0"/>
              </a:spcAft>
              <a:buClr>
                <a:srgbClr val="3333FF"/>
              </a:buClr>
              <a:buSzPct val="60000"/>
              <a:buFont typeface="Wingdings" pitchFamily="2" charset="2"/>
              <a:buChar char="n"/>
            </a:pPr>
            <a:r>
              <a:rPr lang="en-US" sz="2800" kern="0" dirty="0">
                <a:solidFill>
                  <a:srgbClr val="000000"/>
                </a:solidFill>
                <a:latin typeface="Arial"/>
              </a:rPr>
              <a:t>Movies</a:t>
            </a:r>
          </a:p>
          <a:p>
            <a:pPr marL="342900" lvl="0" indent="-342900" fontAlgn="base">
              <a:spcBef>
                <a:spcPct val="20000"/>
              </a:spcBef>
              <a:spcAft>
                <a:spcPct val="0"/>
              </a:spcAft>
              <a:buClr>
                <a:srgbClr val="3333FF"/>
              </a:buClr>
              <a:buSzPct val="60000"/>
              <a:buFont typeface="Wingdings" pitchFamily="2" charset="2"/>
              <a:buChar char="n"/>
            </a:pPr>
            <a:r>
              <a:rPr lang="en-US" sz="2800" kern="0" dirty="0">
                <a:solidFill>
                  <a:srgbClr val="000000"/>
                </a:solidFill>
                <a:latin typeface="Arial"/>
              </a:rPr>
              <a:t>Games</a:t>
            </a:r>
          </a:p>
          <a:p>
            <a:pPr marL="342900" lvl="0" indent="-342900" fontAlgn="base">
              <a:spcBef>
                <a:spcPct val="20000"/>
              </a:spcBef>
              <a:spcAft>
                <a:spcPct val="0"/>
              </a:spcAft>
              <a:buClr>
                <a:srgbClr val="3333FF"/>
              </a:buClr>
              <a:buSzPct val="60000"/>
              <a:buFont typeface="Wingdings" pitchFamily="2" charset="2"/>
              <a:buChar char="n"/>
            </a:pPr>
            <a:r>
              <a:rPr lang="en-US" sz="2800" kern="0" dirty="0">
                <a:solidFill>
                  <a:srgbClr val="000000"/>
                </a:solidFill>
                <a:latin typeface="Arial"/>
              </a:rPr>
              <a:t>Money</a:t>
            </a:r>
          </a:p>
          <a:p>
            <a:pPr marL="742950" lvl="1" indent="-285750" fontAlgn="base">
              <a:spcBef>
                <a:spcPct val="20000"/>
              </a:spcBef>
              <a:spcAft>
                <a:spcPct val="0"/>
              </a:spcAft>
              <a:buClr>
                <a:srgbClr val="CC00FF"/>
              </a:buClr>
              <a:buSzPct val="55000"/>
              <a:buFont typeface="Wingdings" pitchFamily="2" charset="2"/>
              <a:buChar char="n"/>
            </a:pPr>
            <a:r>
              <a:rPr lang="en-US" sz="2400" kern="0" dirty="0">
                <a:solidFill>
                  <a:srgbClr val="000000"/>
                </a:solidFill>
                <a:latin typeface="Arial"/>
              </a:rPr>
              <a:t>Video games: $11B (2004)</a:t>
            </a:r>
          </a:p>
          <a:p>
            <a:pPr marL="742950" lvl="1" indent="-285750" fontAlgn="base">
              <a:spcBef>
                <a:spcPct val="20000"/>
              </a:spcBef>
              <a:spcAft>
                <a:spcPct val="0"/>
              </a:spcAft>
              <a:buClr>
                <a:srgbClr val="CC00FF"/>
              </a:buClr>
              <a:buSzPct val="55000"/>
              <a:buFont typeface="Wingdings" pitchFamily="2" charset="2"/>
              <a:buChar char="n"/>
            </a:pPr>
            <a:r>
              <a:rPr lang="en-US" sz="2400" kern="0" dirty="0">
                <a:solidFill>
                  <a:srgbClr val="000000"/>
                </a:solidFill>
                <a:latin typeface="Arial"/>
              </a:rPr>
              <a:t>Movies: $8.5B (2001)</a:t>
            </a:r>
          </a:p>
          <a:p>
            <a:pPr algn="ctr"/>
            <a:r>
              <a:rPr lang="en-IN" sz="2400" dirty="0" smtClean="0">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a:p>
            <a:pPr algn="ctr"/>
            <a:endParaRPr lang="en-US" sz="2400" dirty="0">
              <a:latin typeface="Times New Roman" pitchFamily="18" charset="0"/>
              <a:cs typeface="Times New Roman" pitchFamily="18" charset="0"/>
            </a:endParaRPr>
          </a:p>
        </p:txBody>
      </p:sp>
      <p:sp>
        <p:nvSpPr>
          <p:cNvPr id="17" name="Title 1"/>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US" altLang="zh-CN" b="1" i="0" u="none" strike="noStrike" kern="1200" cap="none" spc="0" normalizeH="0" baseline="0" noProof="0" dirty="0" smtClean="0">
                <a:ln>
                  <a:noFill/>
                </a:ln>
                <a:solidFill>
                  <a:schemeClr val="bg1"/>
                </a:solidFill>
                <a:effectLst/>
                <a:uLnTx/>
                <a:uFillTx/>
                <a:latin typeface="Times New Roman" pitchFamily="18" charset="0"/>
                <a:ea typeface="+mj-ea"/>
                <a:cs typeface="Times New Roman" pitchFamily="18" charset="0"/>
              </a:rPr>
              <a:t>Name of the Faculty: </a:t>
            </a:r>
            <a:r>
              <a:rPr lang="en-US" altLang="zh-CN" b="1" dirty="0" err="1" smtClean="0">
                <a:solidFill>
                  <a:schemeClr val="bg1"/>
                </a:solidFill>
                <a:latin typeface="Times New Roman" pitchFamily="18" charset="0"/>
                <a:cs typeface="Times New Roman" pitchFamily="18" charset="0"/>
              </a:rPr>
              <a:t>Ashish</a:t>
            </a:r>
            <a:r>
              <a:rPr lang="en-US" altLang="zh-CN" b="1" dirty="0" smtClean="0">
                <a:solidFill>
                  <a:schemeClr val="bg1"/>
                </a:solidFill>
                <a:latin typeface="Times New Roman" pitchFamily="18" charset="0"/>
                <a:cs typeface="Times New Roman" pitchFamily="18" charset="0"/>
              </a:rPr>
              <a:t> Kumar </a:t>
            </a:r>
            <a:r>
              <a:rPr lang="en-US" altLang="zh-CN" b="1" dirty="0" err="1" smtClean="0">
                <a:solidFill>
                  <a:schemeClr val="bg1"/>
                </a:solidFill>
                <a:latin typeface="Times New Roman" pitchFamily="18" charset="0"/>
                <a:cs typeface="Times New Roman" pitchFamily="18" charset="0"/>
              </a:rPr>
              <a:t>Srivastava</a:t>
            </a:r>
            <a:r>
              <a:rPr kumimoji="0" lang="en-IN" altLang="zh-CN" b="1" i="0" u="none" strike="noStrike" kern="1200" cap="none" spc="0" normalizeH="0" baseline="0" noProof="0" dirty="0" smtClean="0">
                <a:ln>
                  <a:noFill/>
                </a:ln>
                <a:solidFill>
                  <a:schemeClr val="bg1"/>
                </a:solidFill>
                <a:effectLst/>
                <a:uLnTx/>
                <a:uFillTx/>
                <a:latin typeface="Times New Roman" pitchFamily="18" charset="0"/>
                <a:ea typeface="+mj-ea"/>
                <a:cs typeface="Times New Roman" pitchFamily="18" charset="0"/>
              </a:rPr>
              <a:t>			</a:t>
            </a:r>
            <a:r>
              <a:rPr lang="en-IN" altLang="zh-CN" b="1" dirty="0">
                <a:solidFill>
                  <a:schemeClr val="bg1"/>
                </a:solidFill>
                <a:latin typeface="Times New Roman" pitchFamily="18" charset="0"/>
                <a:ea typeface="+mj-ea"/>
                <a:cs typeface="Times New Roman" pitchFamily="18" charset="0"/>
              </a:rPr>
              <a:t> </a:t>
            </a:r>
            <a:r>
              <a:rPr lang="en-IN" altLang="zh-CN" b="1" dirty="0" smtClean="0">
                <a:solidFill>
                  <a:schemeClr val="bg1"/>
                </a:solidFill>
                <a:latin typeface="Times New Roman" pitchFamily="18" charset="0"/>
                <a:ea typeface="+mj-ea"/>
                <a:cs typeface="Times New Roman" pitchFamily="18" charset="0"/>
              </a:rPr>
              <a:t>      </a:t>
            </a:r>
            <a:r>
              <a:rPr lang="en-US" altLang="zh-CN" b="1" dirty="0" smtClean="0">
                <a:solidFill>
                  <a:schemeClr val="bg1"/>
                </a:solidFill>
                <a:latin typeface="Times New Roman" pitchFamily="18" charset="0"/>
                <a:cs typeface="Times New Roman" pitchFamily="18" charset="0"/>
              </a:rPr>
              <a:t>Program Name: </a:t>
            </a:r>
            <a:r>
              <a:rPr lang="en-US" altLang="zh-CN" b="1" dirty="0" err="1" smtClean="0">
                <a:solidFill>
                  <a:schemeClr val="bg1"/>
                </a:solidFill>
                <a:latin typeface="Times New Roman" pitchFamily="18" charset="0"/>
                <a:cs typeface="Times New Roman" pitchFamily="18" charset="0"/>
              </a:rPr>
              <a:t>B.Tech</a:t>
            </a:r>
            <a:endParaRPr lang="zh-CN" altLang="en-US" b="1" dirty="0" smtClean="0">
              <a:solidFill>
                <a:schemeClr val="bg1"/>
              </a:solidFill>
              <a:latin typeface="Times New Roman" pitchFamily="18" charset="0"/>
              <a:cs typeface="Times New Roman" pitchFamily="18" charset="0"/>
            </a:endParaRPr>
          </a:p>
          <a:p>
            <a:pPr lvl="0">
              <a:lnSpc>
                <a:spcPct val="90000"/>
              </a:lnSpc>
              <a:spcBef>
                <a:spcPct val="0"/>
              </a:spcBef>
              <a:defRPr/>
            </a:pPr>
            <a:endParaRPr kumimoji="0" lang="en-IN" altLang="zh-CN" b="1" i="0" u="none" strike="noStrike" kern="1200" cap="none" spc="0" normalizeH="0" baseline="0" noProof="0" dirty="0">
              <a:ln>
                <a:noFill/>
              </a:ln>
              <a:solidFill>
                <a:schemeClr val="bg1"/>
              </a:solidFill>
              <a:effectLst/>
              <a:uLnTx/>
              <a:uFillTx/>
              <a:latin typeface="Times New Roman" pitchFamily="18" charset="0"/>
              <a:ea typeface="+mj-ea"/>
              <a:cs typeface="Times New Roman" pitchFamily="18" charset="0"/>
            </a:endParaRPr>
          </a:p>
        </p:txBody>
      </p:sp>
      <p:sp>
        <p:nvSpPr>
          <p:cNvPr id="15" name="Title 1"/>
          <p:cNvSpPr txBox="1">
            <a:spLocks noChangeArrowheads="1"/>
          </p:cNvSpPr>
          <p:nvPr/>
        </p:nvSpPr>
        <p:spPr>
          <a:xfrm>
            <a:off x="-1" y="0"/>
            <a:ext cx="12191999" cy="908720"/>
          </a:xfrm>
          <a:prstGeom prst="rect">
            <a:avLst/>
          </a:prstGeom>
          <a:solidFill>
            <a:srgbClr val="C00000"/>
          </a:solidFill>
        </p:spPr>
        <p:txBody>
          <a:bodyPr/>
          <a:lstStyle/>
          <a:p>
            <a:pPr lvl="0" algn="ctr">
              <a:lnSpc>
                <a:spcPct val="90000"/>
              </a:lnSpc>
              <a:spcBef>
                <a:spcPct val="0"/>
              </a:spcBef>
              <a:defRPr/>
            </a:pPr>
            <a:r>
              <a:rPr lang="en-US" altLang="zh-CN" sz="2800" b="1" dirty="0" smtClean="0">
                <a:solidFill>
                  <a:schemeClr val="bg1"/>
                </a:solidFill>
                <a:latin typeface="Times New Roman" pitchFamily="18" charset="0"/>
                <a:ea typeface="+mj-ea"/>
                <a:cs typeface="Times New Roman" pitchFamily="18" charset="0"/>
              </a:rPr>
              <a:t>School of Computing Science and Engineering</a:t>
            </a:r>
            <a:endParaRPr lang="en-US" altLang="zh-CN" sz="2800" b="1" dirty="0">
              <a:solidFill>
                <a:schemeClr val="bg1"/>
              </a:solidFill>
              <a:latin typeface="Times New Roman" pitchFamily="18" charset="0"/>
              <a:ea typeface="+mj-ea"/>
              <a:cs typeface="Times New Roman" pitchFamily="18" charset="0"/>
            </a:endParaRPr>
          </a:p>
          <a:p>
            <a:pPr lvl="0" algn="ctr">
              <a:lnSpc>
                <a:spcPct val="90000"/>
              </a:lnSpc>
              <a:spcBef>
                <a:spcPct val="0"/>
              </a:spcBef>
              <a:defRPr/>
            </a:pPr>
            <a:r>
              <a:rPr lang="en-US" altLang="zh-CN" b="1" dirty="0">
                <a:solidFill>
                  <a:schemeClr val="bg1"/>
                </a:solidFill>
                <a:latin typeface="Times New Roman" pitchFamily="18" charset="0"/>
                <a:ea typeface="+mj-ea"/>
                <a:cs typeface="Times New Roman" pitchFamily="18" charset="0"/>
              </a:rPr>
              <a:t/>
            </a:r>
            <a:br>
              <a:rPr lang="en-US" altLang="zh-CN" b="1" dirty="0">
                <a:solidFill>
                  <a:schemeClr val="bg1"/>
                </a:solidFill>
                <a:latin typeface="Times New Roman" pitchFamily="18" charset="0"/>
                <a:ea typeface="+mj-ea"/>
                <a:cs typeface="Times New Roman" pitchFamily="18" charset="0"/>
              </a:rPr>
            </a:br>
            <a:r>
              <a:rPr lang="en-US" altLang="zh-CN" b="1" dirty="0">
                <a:solidFill>
                  <a:schemeClr val="bg1"/>
                </a:solidFill>
                <a:latin typeface="Times New Roman" pitchFamily="18" charset="0"/>
                <a:ea typeface="+mj-ea"/>
                <a:cs typeface="Times New Roman" pitchFamily="18" charset="0"/>
              </a:rPr>
              <a:t> Course Code : BCSE3069		                                  Course Name: </a:t>
            </a:r>
            <a:r>
              <a:rPr lang="en-US" altLang="zh-CN" b="1" dirty="0" smtClean="0">
                <a:solidFill>
                  <a:schemeClr val="bg1"/>
                </a:solidFill>
                <a:latin typeface="Times New Roman" pitchFamily="18" charset="0"/>
                <a:ea typeface="+mj-ea"/>
                <a:cs typeface="Times New Roman" pitchFamily="18" charset="0"/>
              </a:rPr>
              <a:t>Computer Graphics</a:t>
            </a:r>
            <a:endParaRPr kumimoji="0" lang="zh-CN" altLang="en-US" b="1" i="0" u="none" strike="noStrike" kern="1200" cap="none" spc="0" normalizeH="0" baseline="0" noProof="0" dirty="0">
              <a:ln>
                <a:noFill/>
              </a:ln>
              <a:solidFill>
                <a:schemeClr val="bg1"/>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3930509381"/>
      </p:ext>
    </p:extLst>
  </p:cSld>
  <p:clrMapOvr>
    <a:masterClrMapping/>
  </p:clrMapOvr>
  <p:transition advTm="2418"/>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p:cNvSpPr>
          <p:nvPr>
            <p:ph type="title" idx="4294967295"/>
          </p:nvPr>
        </p:nvSpPr>
        <p:spPr>
          <a:xfrm>
            <a:off x="1159435" y="222063"/>
            <a:ext cx="11277600" cy="288925"/>
          </a:xfrm>
        </p:spPr>
        <p:txBody>
          <a:bodyPr lIns="45720" rIns="45720" anchor="ctr">
            <a:normAutofit fontScale="90000"/>
          </a:bodyPr>
          <a:lstStyle/>
          <a:p>
            <a:pPr eaLnBrk="1" hangingPunct="1"/>
            <a:endParaRPr lang="en-IN" sz="3500" dirty="0" smtClean="0"/>
          </a:p>
        </p:txBody>
      </p:sp>
      <p:sp>
        <p:nvSpPr>
          <p:cNvPr id="98307" name="Rectangle 3"/>
          <p:cNvSpPr>
            <a:spLocks noGrp="1"/>
          </p:cNvSpPr>
          <p:nvPr>
            <p:ph type="body" idx="4294967295"/>
          </p:nvPr>
        </p:nvSpPr>
        <p:spPr>
          <a:xfrm>
            <a:off x="812800" y="762000"/>
            <a:ext cx="10566400" cy="5715000"/>
          </a:xfrm>
        </p:spPr>
        <p:txBody>
          <a:bodyPr/>
          <a:lstStyle/>
          <a:p>
            <a:pPr marL="419100" indent="-382588" eaLnBrk="1" hangingPunct="1"/>
            <a:r>
              <a:rPr lang="en-US" sz="2600" smtClean="0"/>
              <a:t>These systems can be </a:t>
            </a:r>
            <a:r>
              <a:rPr lang="en-US" sz="2600" smtClean="0">
                <a:solidFill>
                  <a:srgbClr val="CC0000"/>
                </a:solidFill>
              </a:rPr>
              <a:t>DEVICE DEPENDENT </a:t>
            </a:r>
            <a:r>
              <a:rPr lang="en-US" sz="2600" smtClean="0">
                <a:solidFill>
                  <a:schemeClr val="tx2"/>
                </a:solidFill>
              </a:rPr>
              <a:t>and</a:t>
            </a:r>
            <a:r>
              <a:rPr lang="en-US" sz="2600" smtClean="0">
                <a:solidFill>
                  <a:srgbClr val="CC0000"/>
                </a:solidFill>
              </a:rPr>
              <a:t> DEVICE INDEPENDENT.</a:t>
            </a:r>
          </a:p>
          <a:p>
            <a:pPr marL="419100" indent="-382588" eaLnBrk="1" hangingPunct="1"/>
            <a:r>
              <a:rPr lang="en-US" sz="2600" smtClean="0">
                <a:solidFill>
                  <a:schemeClr val="tx2"/>
                </a:solidFill>
              </a:rPr>
              <a:t>Device Dependent-</a:t>
            </a:r>
            <a:r>
              <a:rPr lang="en-US" sz="2600" smtClean="0"/>
              <a:t> </a:t>
            </a:r>
            <a:r>
              <a:rPr lang="en-US" sz="2600" smtClean="0">
                <a:solidFill>
                  <a:srgbClr val="900A14"/>
                </a:solidFill>
              </a:rPr>
              <a:t>Assembly language and Solaris.</a:t>
            </a:r>
          </a:p>
          <a:p>
            <a:pPr marL="419100" indent="-382588" eaLnBrk="1" hangingPunct="1"/>
            <a:r>
              <a:rPr lang="en-US" sz="2600" smtClean="0">
                <a:solidFill>
                  <a:schemeClr val="tx2"/>
                </a:solidFill>
              </a:rPr>
              <a:t>Device Independent-</a:t>
            </a:r>
            <a:r>
              <a:rPr lang="en-US" sz="2600" smtClean="0"/>
              <a:t> </a:t>
            </a:r>
            <a:r>
              <a:rPr lang="en-US" sz="2600" smtClean="0">
                <a:solidFill>
                  <a:srgbClr val="900A14"/>
                </a:solidFill>
              </a:rPr>
              <a:t>Open- GL, PHIGS.</a:t>
            </a:r>
          </a:p>
          <a:p>
            <a:pPr marL="419100" indent="-382588" eaLnBrk="1" hangingPunct="1"/>
            <a:r>
              <a:rPr lang="en-US" sz="2600" smtClean="0"/>
              <a:t>Standard Graphics Packages are-</a:t>
            </a:r>
          </a:p>
          <a:p>
            <a:pPr marL="419100" indent="-382588" eaLnBrk="1" hangingPunct="1"/>
            <a:r>
              <a:rPr lang="en-US" sz="2600" smtClean="0">
                <a:solidFill>
                  <a:srgbClr val="CC0000"/>
                </a:solidFill>
              </a:rPr>
              <a:t>GKS</a:t>
            </a:r>
            <a:r>
              <a:rPr lang="en-US" sz="2600" smtClean="0"/>
              <a:t> </a:t>
            </a:r>
            <a:r>
              <a:rPr lang="en-US" sz="2600" smtClean="0">
                <a:solidFill>
                  <a:srgbClr val="900A14"/>
                </a:solidFill>
              </a:rPr>
              <a:t>(Graphics Kernel system).</a:t>
            </a:r>
          </a:p>
          <a:p>
            <a:pPr marL="768350" lvl="1" indent="-382588" eaLnBrk="1" hangingPunct="1"/>
            <a:r>
              <a:rPr lang="en-US" sz="2200" smtClean="0">
                <a:solidFill>
                  <a:srgbClr val="900A14"/>
                </a:solidFill>
              </a:rPr>
              <a:t>first ISO standard low level computer graphics for 2D vector graphics </a:t>
            </a:r>
          </a:p>
          <a:p>
            <a:pPr marL="768350" lvl="1" indent="-382588" eaLnBrk="1" hangingPunct="1"/>
            <a:r>
              <a:rPr lang="en-US" sz="2200" smtClean="0">
                <a:solidFill>
                  <a:srgbClr val="900A14"/>
                </a:solidFill>
              </a:rPr>
              <a:t>Applications written to use GKS  portable to many platforms  and devices</a:t>
            </a:r>
          </a:p>
          <a:p>
            <a:pPr marL="768350" lvl="1" indent="-382588" eaLnBrk="1" hangingPunct="1"/>
            <a:r>
              <a:rPr lang="en-US" sz="2200" smtClean="0">
                <a:solidFill>
                  <a:srgbClr val="900A14"/>
                </a:solidFill>
              </a:rPr>
              <a:t>Suitable for chart drawings</a:t>
            </a:r>
          </a:p>
          <a:p>
            <a:pPr marL="768350" lvl="1" indent="-382588" eaLnBrk="1" hangingPunct="1"/>
            <a:endParaRPr lang="en-US" sz="2200" smtClean="0">
              <a:solidFill>
                <a:srgbClr val="900A14"/>
              </a:solidFill>
            </a:endParaRPr>
          </a:p>
        </p:txBody>
      </p:sp>
    </p:spTree>
    <p:extLst>
      <p:ext uri="{BB962C8B-B14F-4D97-AF65-F5344CB8AC3E}">
        <p14:creationId xmlns:p14="http://schemas.microsoft.com/office/powerpoint/2010/main" val="2560948921"/>
      </p:ext>
    </p:extLst>
  </p:cSld>
  <p:clrMapOvr>
    <a:masterClrMapping/>
  </p:clrMapOvr>
  <p:transition spd="slow">
    <p:plus/>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p:cNvSpPr>
          <p:nvPr>
            <p:ph type="title" idx="4294967295"/>
          </p:nvPr>
        </p:nvSpPr>
        <p:spPr>
          <a:xfrm>
            <a:off x="1495611" y="571686"/>
            <a:ext cx="11277600" cy="288925"/>
          </a:xfrm>
        </p:spPr>
        <p:txBody>
          <a:bodyPr lIns="45720" rIns="45720" anchor="ctr">
            <a:normAutofit fontScale="90000"/>
          </a:bodyPr>
          <a:lstStyle/>
          <a:p>
            <a:pPr eaLnBrk="1" hangingPunct="1"/>
            <a:endParaRPr lang="en-IN" sz="3500" dirty="0" smtClean="0"/>
          </a:p>
        </p:txBody>
      </p:sp>
      <p:sp>
        <p:nvSpPr>
          <p:cNvPr id="99331" name="Rectangle 3"/>
          <p:cNvSpPr>
            <a:spLocks noGrp="1"/>
          </p:cNvSpPr>
          <p:nvPr>
            <p:ph type="body" idx="4294967295"/>
          </p:nvPr>
        </p:nvSpPr>
        <p:spPr>
          <a:xfrm>
            <a:off x="812800" y="457200"/>
            <a:ext cx="10566400" cy="5715000"/>
          </a:xfrm>
        </p:spPr>
        <p:txBody>
          <a:bodyPr/>
          <a:lstStyle/>
          <a:p>
            <a:pPr marL="419100" indent="-382588" eaLnBrk="1" hangingPunct="1"/>
            <a:endParaRPr lang="en-US" sz="2200" smtClean="0">
              <a:solidFill>
                <a:srgbClr val="900A14"/>
              </a:solidFill>
            </a:endParaRPr>
          </a:p>
          <a:p>
            <a:pPr marL="768350" lvl="1" indent="-382588" eaLnBrk="1" hangingPunct="1"/>
            <a:endParaRPr lang="en-US" sz="2200" smtClean="0">
              <a:solidFill>
                <a:srgbClr val="900A14"/>
              </a:solidFill>
            </a:endParaRPr>
          </a:p>
          <a:p>
            <a:pPr marL="419100" indent="-382588" eaLnBrk="1" hangingPunct="1"/>
            <a:r>
              <a:rPr lang="en-US" sz="2600" smtClean="0">
                <a:solidFill>
                  <a:srgbClr val="CC0000"/>
                </a:solidFill>
              </a:rPr>
              <a:t>SRGP</a:t>
            </a:r>
            <a:r>
              <a:rPr lang="en-US" sz="2600" smtClean="0">
                <a:solidFill>
                  <a:schemeClr val="folHlink"/>
                </a:solidFill>
              </a:rPr>
              <a:t> </a:t>
            </a:r>
            <a:r>
              <a:rPr lang="en-US" sz="2600" smtClean="0">
                <a:solidFill>
                  <a:srgbClr val="900A14"/>
                </a:solidFill>
              </a:rPr>
              <a:t>(Simple Raster Graphics Package).</a:t>
            </a:r>
          </a:p>
          <a:p>
            <a:pPr marL="419100" indent="-382588" eaLnBrk="1" hangingPunct="1"/>
            <a:r>
              <a:rPr lang="en-US" sz="2600" smtClean="0">
                <a:solidFill>
                  <a:srgbClr val="CC0000"/>
                </a:solidFill>
              </a:rPr>
              <a:t>PHIGS</a:t>
            </a:r>
            <a:r>
              <a:rPr lang="en-US" sz="2600" smtClean="0"/>
              <a:t> </a:t>
            </a:r>
            <a:r>
              <a:rPr lang="en-US" sz="2600" smtClean="0">
                <a:solidFill>
                  <a:srgbClr val="900A14"/>
                </a:solidFill>
              </a:rPr>
              <a:t>(Programmers’ Hierarchical  Interactive Graphics system).</a:t>
            </a:r>
          </a:p>
          <a:p>
            <a:pPr marL="768350" lvl="1" indent="-382588" eaLnBrk="1" hangingPunct="1"/>
            <a:r>
              <a:rPr lang="en-US" sz="2200" smtClean="0">
                <a:solidFill>
                  <a:srgbClr val="900A14"/>
                </a:solidFill>
              </a:rPr>
              <a:t>Standard for rendering 3D computer graphics,support features like transformations, texture mapping, shading, light models</a:t>
            </a:r>
          </a:p>
          <a:p>
            <a:pPr marL="419100" indent="-382588" eaLnBrk="1" hangingPunct="1"/>
            <a:r>
              <a:rPr lang="en-US" sz="2600" smtClean="0">
                <a:solidFill>
                  <a:srgbClr val="CC0000"/>
                </a:solidFill>
              </a:rPr>
              <a:t>OPEN-GL</a:t>
            </a:r>
            <a:r>
              <a:rPr lang="en-US" sz="2600" smtClean="0"/>
              <a:t>-is currently used.</a:t>
            </a:r>
          </a:p>
        </p:txBody>
      </p:sp>
    </p:spTree>
    <p:extLst>
      <p:ext uri="{BB962C8B-B14F-4D97-AF65-F5344CB8AC3E}">
        <p14:creationId xmlns:p14="http://schemas.microsoft.com/office/powerpoint/2010/main" val="2171772598"/>
      </p:ext>
    </p:extLst>
  </p:cSld>
  <p:clrMapOvr>
    <a:masterClrMapping/>
  </p:clrMapOvr>
  <p:transition spd="slow">
    <p:plus/>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endParaRPr lang="en-IN" smtClean="0"/>
          </a:p>
        </p:txBody>
      </p:sp>
      <p:sp>
        <p:nvSpPr>
          <p:cNvPr id="100355" name="Rectangle 3"/>
          <p:cNvSpPr>
            <a:spLocks noGrp="1" noChangeArrowheads="1"/>
          </p:cNvSpPr>
          <p:nvPr>
            <p:ph type="body" idx="1"/>
          </p:nvPr>
        </p:nvSpPr>
        <p:spPr/>
        <p:txBody>
          <a:bodyPr/>
          <a:lstStyle/>
          <a:p>
            <a:pPr algn="just" eaLnBrk="1" hangingPunct="1"/>
            <a:r>
              <a:rPr lang="en-US" smtClean="0"/>
              <a:t>Computer Graphics system could be active or passive</a:t>
            </a:r>
          </a:p>
          <a:p>
            <a:pPr algn="just" eaLnBrk="1" hangingPunct="1"/>
            <a:r>
              <a:rPr lang="en-US" smtClean="0"/>
              <a:t>In both cases ,the input to the system is scene description and output is a static or animated scene to be displayed</a:t>
            </a:r>
          </a:p>
          <a:p>
            <a:pPr algn="just" eaLnBrk="1" hangingPunct="1"/>
            <a:r>
              <a:rPr lang="en-US" smtClean="0"/>
              <a:t>In case of active system the user controls the display with the help of GUI, using an input device</a:t>
            </a:r>
          </a:p>
        </p:txBody>
      </p:sp>
    </p:spTree>
    <p:extLst>
      <p:ext uri="{BB962C8B-B14F-4D97-AF65-F5344CB8AC3E}">
        <p14:creationId xmlns:p14="http://schemas.microsoft.com/office/powerpoint/2010/main" val="327752336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idx="4294967295"/>
          </p:nvPr>
        </p:nvSpPr>
        <p:spPr>
          <a:xfrm>
            <a:off x="609600" y="152400"/>
            <a:ext cx="10566400" cy="1265238"/>
          </a:xfrm>
        </p:spPr>
        <p:txBody>
          <a:bodyPr lIns="45720" rIns="45720" anchor="ctr"/>
          <a:lstStyle/>
          <a:p>
            <a:pPr algn="ctr" eaLnBrk="1" hangingPunct="1"/>
            <a:r>
              <a:rPr lang="en-US" sz="2900" smtClean="0">
                <a:solidFill>
                  <a:srgbClr val="FFC000"/>
                </a:solidFill>
              </a:rPr>
              <a:t>COLOR   CRT   MONITORS</a:t>
            </a:r>
          </a:p>
        </p:txBody>
      </p:sp>
      <p:sp>
        <p:nvSpPr>
          <p:cNvPr id="101379" name="Content Placeholder 2"/>
          <p:cNvSpPr>
            <a:spLocks noGrp="1"/>
          </p:cNvSpPr>
          <p:nvPr>
            <p:ph idx="4294967295"/>
          </p:nvPr>
        </p:nvSpPr>
        <p:spPr/>
        <p:txBody>
          <a:bodyPr/>
          <a:lstStyle/>
          <a:p>
            <a:pPr marL="419100" indent="-382588" eaLnBrk="1" hangingPunct="1">
              <a:lnSpc>
                <a:spcPct val="130000"/>
              </a:lnSpc>
              <a:buFontTx/>
              <a:buChar char="•"/>
            </a:pPr>
            <a:r>
              <a:rPr lang="en-US" sz="2600" smtClean="0"/>
              <a:t>Colored pictures can be displayed using a combination of phosphors that emit different color light.</a:t>
            </a:r>
          </a:p>
          <a:p>
            <a:pPr marL="419100" indent="-382588" eaLnBrk="1" hangingPunct="1">
              <a:lnSpc>
                <a:spcPct val="130000"/>
              </a:lnSpc>
              <a:buFontTx/>
              <a:buChar char="•"/>
            </a:pPr>
            <a:r>
              <a:rPr lang="en-US" sz="2600" smtClean="0"/>
              <a:t>Commonly used techniques for display of colors are:</a:t>
            </a:r>
          </a:p>
          <a:p>
            <a:pPr marL="419100" indent="-382588" eaLnBrk="1" hangingPunct="1">
              <a:lnSpc>
                <a:spcPct val="130000"/>
              </a:lnSpc>
              <a:buFontTx/>
              <a:buNone/>
            </a:pPr>
            <a:r>
              <a:rPr lang="en-US" sz="2600" smtClean="0"/>
              <a:t>  -&gt; Beam Penetration</a:t>
            </a:r>
          </a:p>
          <a:p>
            <a:pPr marL="419100" indent="-382588" eaLnBrk="1" hangingPunct="1">
              <a:lnSpc>
                <a:spcPct val="130000"/>
              </a:lnSpc>
              <a:buFontTx/>
              <a:buNone/>
            </a:pPr>
            <a:r>
              <a:rPr lang="en-US" sz="2600" smtClean="0"/>
              <a:t>  -&gt; Shadow Mask</a:t>
            </a:r>
          </a:p>
        </p:txBody>
      </p:sp>
    </p:spTree>
    <p:extLst>
      <p:ext uri="{BB962C8B-B14F-4D97-AF65-F5344CB8AC3E}">
        <p14:creationId xmlns:p14="http://schemas.microsoft.com/office/powerpoint/2010/main" val="144763745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idx="4294967295"/>
          </p:nvPr>
        </p:nvSpPr>
        <p:spPr>
          <a:xfrm>
            <a:off x="609600" y="274638"/>
            <a:ext cx="10363200" cy="1143000"/>
          </a:xfrm>
        </p:spPr>
        <p:txBody>
          <a:bodyPr lIns="45720" rIns="45720" anchor="ctr"/>
          <a:lstStyle/>
          <a:p>
            <a:pPr algn="ctr" eaLnBrk="1" hangingPunct="1"/>
            <a:r>
              <a:rPr lang="en-US" sz="3400" smtClean="0">
                <a:solidFill>
                  <a:srgbClr val="FFC000"/>
                </a:solidFill>
              </a:rPr>
              <a:t>BEAM   PENETRATION</a:t>
            </a:r>
          </a:p>
        </p:txBody>
      </p:sp>
      <p:sp>
        <p:nvSpPr>
          <p:cNvPr id="102403" name="Content Placeholder 2"/>
          <p:cNvSpPr>
            <a:spLocks noGrp="1"/>
          </p:cNvSpPr>
          <p:nvPr>
            <p:ph idx="4294967295"/>
          </p:nvPr>
        </p:nvSpPr>
        <p:spPr>
          <a:xfrm>
            <a:off x="1422400" y="1219200"/>
            <a:ext cx="9956800" cy="4648200"/>
          </a:xfrm>
        </p:spPr>
        <p:txBody>
          <a:bodyPr/>
          <a:lstStyle/>
          <a:p>
            <a:pPr marL="419100" indent="-382588" eaLnBrk="1" hangingPunct="1">
              <a:lnSpc>
                <a:spcPct val="140000"/>
              </a:lnSpc>
              <a:buFont typeface="Wingdings" pitchFamily="2" charset="2"/>
              <a:buNone/>
            </a:pPr>
            <a:endParaRPr lang="en-US" sz="2600" smtClean="0"/>
          </a:p>
          <a:p>
            <a:pPr marL="419100" indent="-382588" eaLnBrk="1" hangingPunct="1">
              <a:lnSpc>
                <a:spcPct val="140000"/>
              </a:lnSpc>
              <a:buFontTx/>
              <a:buChar char="•"/>
            </a:pPr>
            <a:r>
              <a:rPr lang="en-US" sz="2600" smtClean="0"/>
              <a:t>Uses multilayer phosphor.</a:t>
            </a:r>
          </a:p>
          <a:p>
            <a:pPr marL="419100" indent="-382588" eaLnBrk="1" hangingPunct="1">
              <a:lnSpc>
                <a:spcPct val="140000"/>
              </a:lnSpc>
              <a:buFontTx/>
              <a:buChar char="•"/>
            </a:pPr>
            <a:r>
              <a:rPr lang="en-US" sz="2600" smtClean="0"/>
              <a:t> Used with </a:t>
            </a:r>
            <a:r>
              <a:rPr lang="en-US" sz="2600" i="1" u="sng" smtClean="0"/>
              <a:t>random scan display</a:t>
            </a:r>
            <a:r>
              <a:rPr lang="en-US" sz="2600" i="1" smtClean="0">
                <a:solidFill>
                  <a:srgbClr val="C00000"/>
                </a:solidFill>
              </a:rPr>
              <a:t>.</a:t>
            </a:r>
          </a:p>
          <a:p>
            <a:pPr marL="419100" indent="-382588" eaLnBrk="1" hangingPunct="1">
              <a:lnSpc>
                <a:spcPct val="140000"/>
              </a:lnSpc>
              <a:buFontTx/>
              <a:buChar char="•"/>
            </a:pPr>
            <a:r>
              <a:rPr lang="en-US" sz="2600" smtClean="0"/>
              <a:t> Two layers of phosphor (usually red and green) are coated on inner side of CRT screen.</a:t>
            </a:r>
          </a:p>
          <a:p>
            <a:pPr marL="419100" indent="-382588" eaLnBrk="1" hangingPunct="1">
              <a:lnSpc>
                <a:spcPct val="90000"/>
              </a:lnSpc>
            </a:pPr>
            <a:endParaRPr lang="en-US" sz="2600" smtClean="0"/>
          </a:p>
        </p:txBody>
      </p:sp>
    </p:spTree>
    <p:extLst>
      <p:ext uri="{BB962C8B-B14F-4D97-AF65-F5344CB8AC3E}">
        <p14:creationId xmlns:p14="http://schemas.microsoft.com/office/powerpoint/2010/main" val="168359659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Content Placeholder 2"/>
          <p:cNvSpPr>
            <a:spLocks noGrp="1"/>
          </p:cNvSpPr>
          <p:nvPr>
            <p:ph idx="4294967295"/>
          </p:nvPr>
        </p:nvSpPr>
        <p:spPr>
          <a:xfrm>
            <a:off x="508000" y="1341438"/>
            <a:ext cx="10972800" cy="5668962"/>
          </a:xfrm>
        </p:spPr>
        <p:txBody>
          <a:bodyPr/>
          <a:lstStyle/>
          <a:p>
            <a:pPr marL="419100" indent="-382588" algn="just" eaLnBrk="1" hangingPunct="1">
              <a:lnSpc>
                <a:spcPct val="140000"/>
              </a:lnSpc>
              <a:buFontTx/>
              <a:buChar char="•"/>
            </a:pPr>
            <a:r>
              <a:rPr lang="en-US" sz="2600" smtClean="0"/>
              <a:t>Electron Beam intensity decides the displayed color.</a:t>
            </a:r>
          </a:p>
          <a:p>
            <a:pPr marL="419100" indent="-382588" algn="just" eaLnBrk="1" hangingPunct="1">
              <a:lnSpc>
                <a:spcPct val="140000"/>
              </a:lnSpc>
              <a:buFontTx/>
              <a:buChar char="•"/>
            </a:pPr>
            <a:r>
              <a:rPr lang="en-US" sz="2600" smtClean="0"/>
              <a:t>High potential electron beam excite the green phosphor.</a:t>
            </a:r>
          </a:p>
          <a:p>
            <a:pPr marL="419100" indent="-382588" algn="just" eaLnBrk="1" hangingPunct="1">
              <a:lnSpc>
                <a:spcPct val="140000"/>
              </a:lnSpc>
              <a:buFontTx/>
              <a:buChar char="•"/>
            </a:pPr>
            <a:r>
              <a:rPr lang="en-US" sz="2600" smtClean="0"/>
              <a:t>Low potential electron beam excite red phosphor.</a:t>
            </a:r>
          </a:p>
          <a:p>
            <a:pPr marL="419100" indent="-382588" algn="just" eaLnBrk="1" hangingPunct="1">
              <a:lnSpc>
                <a:spcPct val="140000"/>
              </a:lnSpc>
              <a:buFontTx/>
              <a:buChar char="•"/>
            </a:pPr>
            <a:r>
              <a:rPr lang="en-US" sz="2600" smtClean="0"/>
              <a:t>Intermediate beam gives combinations of green and red light i.e. orange and yellow.</a:t>
            </a:r>
          </a:p>
          <a:p>
            <a:pPr marL="419100" indent="-382588" algn="just" eaLnBrk="1" hangingPunct="1">
              <a:lnSpc>
                <a:spcPct val="140000"/>
              </a:lnSpc>
              <a:buFontTx/>
              <a:buChar char="•"/>
            </a:pPr>
            <a:endParaRPr lang="en-US" sz="2600" smtClean="0"/>
          </a:p>
        </p:txBody>
      </p:sp>
    </p:spTree>
    <p:extLst>
      <p:ext uri="{BB962C8B-B14F-4D97-AF65-F5344CB8AC3E}">
        <p14:creationId xmlns:p14="http://schemas.microsoft.com/office/powerpoint/2010/main" val="13494000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Content Placeholder 2"/>
          <p:cNvSpPr>
            <a:spLocks noGrp="1"/>
          </p:cNvSpPr>
          <p:nvPr>
            <p:ph idx="4294967295"/>
          </p:nvPr>
        </p:nvSpPr>
        <p:spPr>
          <a:xfrm>
            <a:off x="609600" y="381001"/>
            <a:ext cx="10972800" cy="5745163"/>
          </a:xfrm>
        </p:spPr>
        <p:txBody>
          <a:bodyPr/>
          <a:lstStyle/>
          <a:p>
            <a:pPr marL="419100" indent="-382588" eaLnBrk="1" hangingPunct="1">
              <a:buFontTx/>
              <a:buNone/>
            </a:pPr>
            <a:r>
              <a:rPr lang="en-US" smtClean="0"/>
              <a:t>ADVANTAGE</a:t>
            </a:r>
          </a:p>
          <a:p>
            <a:pPr marL="419100" indent="-382588" eaLnBrk="1" hangingPunct="1">
              <a:buFontTx/>
              <a:buChar char="•"/>
            </a:pPr>
            <a:endParaRPr lang="en-US" smtClean="0"/>
          </a:p>
          <a:p>
            <a:pPr marL="419100" indent="-382588" eaLnBrk="1" hangingPunct="1">
              <a:buFontTx/>
              <a:buChar char="•"/>
            </a:pPr>
            <a:r>
              <a:rPr lang="en-US" smtClean="0"/>
              <a:t>Inexpensive Method.</a:t>
            </a:r>
          </a:p>
          <a:p>
            <a:pPr marL="419100" indent="-382588" eaLnBrk="1" hangingPunct="1">
              <a:buFontTx/>
              <a:buChar char="•"/>
            </a:pPr>
            <a:endParaRPr lang="en-US" smtClean="0"/>
          </a:p>
          <a:p>
            <a:pPr marL="419100" indent="-382588" eaLnBrk="1" hangingPunct="1">
              <a:buFontTx/>
              <a:buNone/>
            </a:pPr>
            <a:r>
              <a:rPr lang="en-US" smtClean="0"/>
              <a:t>DISADVANTAGES</a:t>
            </a:r>
          </a:p>
          <a:p>
            <a:pPr marL="419100" indent="-382588" eaLnBrk="1" hangingPunct="1">
              <a:buFontTx/>
              <a:buChar char="•"/>
            </a:pPr>
            <a:endParaRPr lang="en-US" smtClean="0"/>
          </a:p>
          <a:p>
            <a:pPr marL="419100" indent="-382588" eaLnBrk="1" hangingPunct="1">
              <a:buFontTx/>
              <a:buChar char="•"/>
            </a:pPr>
            <a:r>
              <a:rPr lang="en-US" smtClean="0"/>
              <a:t>Limited colors are possible.</a:t>
            </a:r>
          </a:p>
          <a:p>
            <a:pPr marL="419100" indent="-382588" eaLnBrk="1" hangingPunct="1">
              <a:buFontTx/>
              <a:buChar char="•"/>
            </a:pPr>
            <a:r>
              <a:rPr lang="en-US" smtClean="0"/>
              <a:t>Poor picture quality.</a:t>
            </a:r>
          </a:p>
          <a:p>
            <a:pPr marL="419100" indent="-382588" eaLnBrk="1" hangingPunct="1">
              <a:buFontTx/>
              <a:buChar char="•"/>
            </a:pPr>
            <a:r>
              <a:rPr lang="en-US" smtClean="0"/>
              <a:t>Difficulty in changing electron beam potential by large amount.</a:t>
            </a:r>
          </a:p>
        </p:txBody>
      </p:sp>
    </p:spTree>
    <p:extLst>
      <p:ext uri="{BB962C8B-B14F-4D97-AF65-F5344CB8AC3E}">
        <p14:creationId xmlns:p14="http://schemas.microsoft.com/office/powerpoint/2010/main" val="303725666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C:\Documents and Settings\Rajeev\Desktop\untitled.bmp"/>
          <p:cNvPicPr>
            <a:picLocks noChangeAspect="1" noChangeArrowheads="1"/>
          </p:cNvPicPr>
          <p:nvPr/>
        </p:nvPicPr>
        <p:blipFill>
          <a:blip r:embed="rId2" cstate="print"/>
          <a:srcRect/>
          <a:stretch>
            <a:fillRect/>
          </a:stretch>
        </p:blipFill>
        <p:spPr bwMode="auto">
          <a:xfrm>
            <a:off x="508000" y="381000"/>
            <a:ext cx="10972800" cy="6172200"/>
          </a:xfrm>
          <a:prstGeom prst="rect">
            <a:avLst/>
          </a:prstGeom>
          <a:ln>
            <a:noFill/>
          </a:ln>
          <a:effectLst>
            <a:softEdge rad="112500"/>
          </a:effectLst>
        </p:spPr>
      </p:pic>
      <p:cxnSp>
        <p:nvCxnSpPr>
          <p:cNvPr id="12" name="Straight Arrow Connector 11"/>
          <p:cNvCxnSpPr/>
          <p:nvPr/>
        </p:nvCxnSpPr>
        <p:spPr>
          <a:xfrm>
            <a:off x="6299200" y="2209800"/>
            <a:ext cx="14224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5400000">
            <a:off x="3226859" y="4723342"/>
            <a:ext cx="1066800" cy="21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6200000" flipV="1">
            <a:off x="4178300" y="1511300"/>
            <a:ext cx="1600200" cy="1625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7823200" y="2057400"/>
            <a:ext cx="1625600" cy="381000"/>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a:defRPr/>
            </a:pPr>
            <a:r>
              <a:rPr lang="en-US" b="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latin typeface="Comic Sans MS" pitchFamily="66" charset="0"/>
              </a:rPr>
              <a:t>SCREEN</a:t>
            </a:r>
            <a:endParaRPr lang="en-US" dirty="0">
              <a:solidFill>
                <a:schemeClr val="bg1"/>
              </a:solidFill>
              <a:latin typeface="Comic Sans MS" pitchFamily="66" charset="0"/>
            </a:endParaRPr>
          </a:p>
        </p:txBody>
      </p:sp>
      <p:sp>
        <p:nvSpPr>
          <p:cNvPr id="21" name="TextBox 20"/>
          <p:cNvSpPr txBox="1"/>
          <p:nvPr/>
        </p:nvSpPr>
        <p:spPr>
          <a:xfrm>
            <a:off x="1930400" y="1066800"/>
            <a:ext cx="4673600" cy="381000"/>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a:defRPr/>
            </a:pPr>
            <a:r>
              <a:rPr lang="en-US" b="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latin typeface="Comic Sans MS" pitchFamily="66" charset="0"/>
              </a:rPr>
              <a:t>EXCITES RED PHOSPHER</a:t>
            </a:r>
            <a:endParaRPr lang="en-US" dirty="0">
              <a:solidFill>
                <a:schemeClr val="bg1"/>
              </a:solidFill>
              <a:latin typeface="Comic Sans MS" pitchFamily="66" charset="0"/>
            </a:endParaRPr>
          </a:p>
        </p:txBody>
      </p:sp>
      <p:sp>
        <p:nvSpPr>
          <p:cNvPr id="22" name="TextBox 21"/>
          <p:cNvSpPr txBox="1"/>
          <p:nvPr/>
        </p:nvSpPr>
        <p:spPr>
          <a:xfrm>
            <a:off x="2235200" y="5334000"/>
            <a:ext cx="3149600" cy="369332"/>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a:defRPr/>
            </a:pPr>
            <a:r>
              <a:rPr lang="en-US" b="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latin typeface="Comic Sans MS" pitchFamily="66" charset="0"/>
              </a:rPr>
              <a:t>ELECTRON BEAM</a:t>
            </a:r>
            <a:endParaRPr lang="en-US" dirty="0">
              <a:solidFill>
                <a:schemeClr val="bg1"/>
              </a:solidFill>
              <a:latin typeface="Comic Sans MS" pitchFamily="66" charset="0"/>
            </a:endParaRPr>
          </a:p>
        </p:txBody>
      </p:sp>
      <p:sp>
        <p:nvSpPr>
          <p:cNvPr id="23" name="TextBox 22"/>
          <p:cNvSpPr txBox="1"/>
          <p:nvPr/>
        </p:nvSpPr>
        <p:spPr>
          <a:xfrm>
            <a:off x="7721600" y="3276600"/>
            <a:ext cx="3251200" cy="369332"/>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a:defRPr/>
            </a:pPr>
            <a:r>
              <a:rPr lang="en-US" b="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latin typeface="Comic Sans MS" pitchFamily="66" charset="0"/>
              </a:rPr>
              <a:t>GREEN PHOSPHER</a:t>
            </a:r>
            <a:endParaRPr lang="en-US" dirty="0">
              <a:solidFill>
                <a:schemeClr val="bg1"/>
              </a:solidFill>
              <a:latin typeface="Comic Sans MS" pitchFamily="66" charset="0"/>
            </a:endParaRPr>
          </a:p>
        </p:txBody>
      </p:sp>
      <p:sp>
        <p:nvSpPr>
          <p:cNvPr id="24" name="TextBox 23"/>
          <p:cNvSpPr txBox="1"/>
          <p:nvPr/>
        </p:nvSpPr>
        <p:spPr>
          <a:xfrm>
            <a:off x="7518400" y="4267200"/>
            <a:ext cx="2946400" cy="381000"/>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a:defRPr/>
            </a:pPr>
            <a:r>
              <a:rPr lang="en-US" b="1" spc="50" dirty="0">
                <a:ln w="13500">
                  <a:solidFill>
                    <a:schemeClr val="accent1">
                      <a:shade val="2500"/>
                      <a:alpha val="6500"/>
                    </a:schemeClr>
                  </a:solidFill>
                  <a:prstDash val="solid"/>
                </a:ln>
                <a:solidFill>
                  <a:schemeClr val="bg1"/>
                </a:solidFill>
                <a:effectLst>
                  <a:innerShdw blurRad="50900" dist="38500" dir="13500000">
                    <a:srgbClr val="000000">
                      <a:alpha val="60000"/>
                    </a:srgbClr>
                  </a:innerShdw>
                </a:effectLst>
                <a:latin typeface="Comic Sans MS" pitchFamily="66" charset="0"/>
              </a:rPr>
              <a:t>RED PHOSPHER</a:t>
            </a:r>
            <a:endParaRPr lang="en-US" dirty="0">
              <a:solidFill>
                <a:schemeClr val="bg1"/>
              </a:solidFill>
              <a:latin typeface="Comic Sans MS" pitchFamily="66" charset="0"/>
            </a:endParaRPr>
          </a:p>
        </p:txBody>
      </p:sp>
      <p:cxnSp>
        <p:nvCxnSpPr>
          <p:cNvPr id="25" name="Straight Arrow Connector 24"/>
          <p:cNvCxnSpPr/>
          <p:nvPr/>
        </p:nvCxnSpPr>
        <p:spPr>
          <a:xfrm>
            <a:off x="5994400" y="3429000"/>
            <a:ext cx="16256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5486400" y="4419600"/>
            <a:ext cx="19304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044156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524001" y="381000"/>
            <a:ext cx="9876367" cy="762000"/>
          </a:xfrm>
        </p:spPr>
        <p:txBody>
          <a:bodyPr lIns="45720" rIns="45720" anchor="t">
            <a:normAutofit/>
          </a:bodyPr>
          <a:lstStyle/>
          <a:p>
            <a:pPr algn="just" eaLnBrk="1" hangingPunct="1">
              <a:defRPr/>
            </a:pPr>
            <a:r>
              <a:rPr lang="en-US" sz="4000" b="0" smtClean="0">
                <a:solidFill>
                  <a:schemeClr val="tx1"/>
                </a:solidFill>
                <a:effectLst>
                  <a:outerShdw blurRad="38100" dist="38100" dir="2700000" algn="tl">
                    <a:srgbClr val="C0C0C0"/>
                  </a:outerShdw>
                </a:effectLst>
              </a:rPr>
              <a:t>          </a:t>
            </a:r>
            <a:r>
              <a:rPr lang="en-US" sz="4300" b="0" smtClean="0">
                <a:solidFill>
                  <a:schemeClr val="tx1"/>
                </a:solidFill>
                <a:effectLst>
                  <a:outerShdw blurRad="38100" dist="38100" dir="2700000" algn="tl">
                    <a:srgbClr val="C0C0C0"/>
                  </a:outerShdw>
                </a:effectLst>
              </a:rPr>
              <a:t>Shadow Mask </a:t>
            </a:r>
          </a:p>
        </p:txBody>
      </p:sp>
      <p:sp>
        <p:nvSpPr>
          <p:cNvPr id="3" name="Subtitle 2"/>
          <p:cNvSpPr>
            <a:spLocks noGrp="1"/>
          </p:cNvSpPr>
          <p:nvPr>
            <p:ph type="subTitle" idx="4294967295"/>
          </p:nvPr>
        </p:nvSpPr>
        <p:spPr>
          <a:xfrm>
            <a:off x="609600" y="1143000"/>
            <a:ext cx="11176000" cy="5715000"/>
          </a:xfrm>
        </p:spPr>
        <p:txBody>
          <a:bodyPr tIns="0">
            <a:normAutofit/>
          </a:bodyPr>
          <a:lstStyle/>
          <a:p>
            <a:pPr marL="26988" indent="0" algn="just" eaLnBrk="1" hangingPunct="1">
              <a:lnSpc>
                <a:spcPct val="90000"/>
              </a:lnSpc>
              <a:defRPr/>
            </a:pPr>
            <a:r>
              <a:rPr lang="en-US" sz="2800" smtClean="0"/>
              <a:t>Shadow mask method is used in majority of color TV set and computer monitors.</a:t>
            </a:r>
          </a:p>
          <a:p>
            <a:pPr marL="26988" indent="0" algn="just" eaLnBrk="1" hangingPunct="1">
              <a:lnSpc>
                <a:spcPct val="90000"/>
              </a:lnSpc>
              <a:defRPr/>
            </a:pPr>
            <a:r>
              <a:rPr lang="en-US" sz="2800" smtClean="0"/>
              <a:t>It can display wide range of colors.</a:t>
            </a:r>
          </a:p>
          <a:p>
            <a:pPr marL="26988" indent="0" algn="just" eaLnBrk="1" hangingPunct="1">
              <a:lnSpc>
                <a:spcPct val="90000"/>
              </a:lnSpc>
              <a:defRPr/>
            </a:pPr>
            <a:r>
              <a:rPr lang="en-US" sz="2800" smtClean="0"/>
              <a:t>This method is commonly used in raster scan displays</a:t>
            </a:r>
            <a:r>
              <a:rPr lang="en-US" sz="2800" b="1" smtClean="0"/>
              <a:t>.</a:t>
            </a:r>
          </a:p>
          <a:p>
            <a:pPr marL="26988" indent="0" algn="just" eaLnBrk="1" hangingPunct="1">
              <a:lnSpc>
                <a:spcPct val="90000"/>
              </a:lnSpc>
              <a:buFont typeface="Wingdings" pitchFamily="2" charset="2"/>
              <a:buNone/>
              <a:defRPr/>
            </a:pPr>
            <a:r>
              <a:rPr lang="en-US" sz="3200" b="1" smtClean="0">
                <a:effectLst>
                  <a:outerShdw blurRad="38100" dist="38100" dir="2700000" algn="tl">
                    <a:srgbClr val="C0C0C0"/>
                  </a:outerShdw>
                </a:effectLst>
              </a:rPr>
              <a:t> </a:t>
            </a:r>
            <a:r>
              <a:rPr lang="en-US" sz="3200" b="1" u="sng" smtClean="0">
                <a:effectLst>
                  <a:outerShdw blurRad="38100" dist="38100" dir="2700000" algn="tl">
                    <a:srgbClr val="C0C0C0"/>
                  </a:outerShdw>
                </a:effectLst>
              </a:rPr>
              <a:t>Construction</a:t>
            </a:r>
            <a:r>
              <a:rPr lang="en-US" sz="3200" b="1" smtClean="0">
                <a:effectLst>
                  <a:outerShdw blurRad="38100" dist="38100" dir="2700000" algn="tl">
                    <a:srgbClr val="C0C0C0"/>
                  </a:outerShdw>
                </a:effectLst>
              </a:rPr>
              <a:t>:</a:t>
            </a:r>
          </a:p>
          <a:p>
            <a:pPr marL="26988" indent="0" algn="just" eaLnBrk="1" hangingPunct="1">
              <a:lnSpc>
                <a:spcPct val="90000"/>
              </a:lnSpc>
              <a:buFontTx/>
              <a:buChar char="•"/>
              <a:defRPr/>
            </a:pPr>
            <a:r>
              <a:rPr lang="en-US" sz="2600" smtClean="0"/>
              <a:t>It has red, green &amp; blue color dots at each pixel position on the screen (forms a delta)</a:t>
            </a:r>
          </a:p>
          <a:p>
            <a:pPr marL="26988" indent="0" algn="just" eaLnBrk="1" hangingPunct="1">
              <a:lnSpc>
                <a:spcPct val="90000"/>
              </a:lnSpc>
              <a:defRPr/>
            </a:pPr>
            <a:r>
              <a:rPr lang="en-US" sz="2600" smtClean="0"/>
              <a:t>It also has three electron guns one for each color dot (forms a delta) </a:t>
            </a:r>
          </a:p>
          <a:p>
            <a:pPr marL="26988" indent="0" algn="just" eaLnBrk="1" hangingPunct="1">
              <a:lnSpc>
                <a:spcPct val="90000"/>
              </a:lnSpc>
              <a:defRPr/>
            </a:pPr>
            <a:r>
              <a:rPr lang="en-US" sz="2600" smtClean="0"/>
              <a:t>A shadow-mask grid is placed just behind the phosphor-coated screen with holes, corresponding to each pixel on screen.</a:t>
            </a:r>
          </a:p>
          <a:p>
            <a:pPr marL="26988" indent="0" algn="just" eaLnBrk="1" hangingPunct="1">
              <a:lnSpc>
                <a:spcPct val="90000"/>
              </a:lnSpc>
              <a:defRPr/>
            </a:pPr>
            <a:endParaRPr lang="en-US" sz="2600" smtClean="0"/>
          </a:p>
          <a:p>
            <a:pPr marL="26988" indent="0" algn="just" eaLnBrk="1" hangingPunct="1">
              <a:lnSpc>
                <a:spcPct val="90000"/>
              </a:lnSpc>
              <a:buFont typeface="Wingdings" pitchFamily="2" charset="2"/>
              <a:buNone/>
              <a:defRPr/>
            </a:pPr>
            <a:endParaRPr lang="en-US" sz="2400" smtClean="0">
              <a:solidFill>
                <a:srgbClr val="253143"/>
              </a:solidFill>
            </a:endParaRPr>
          </a:p>
        </p:txBody>
      </p:sp>
    </p:spTree>
    <p:extLst>
      <p:ext uri="{BB962C8B-B14F-4D97-AF65-F5344CB8AC3E}">
        <p14:creationId xmlns:p14="http://schemas.microsoft.com/office/powerpoint/2010/main" val="379293500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lIns="45720" rIns="45720" anchor="ctr">
            <a:normAutofit/>
          </a:bodyPr>
          <a:lstStyle/>
          <a:p>
            <a:pPr eaLnBrk="1" hangingPunct="1">
              <a:defRPr/>
            </a:pPr>
            <a:endParaRPr lang="en-IN" smtClean="0">
              <a:effectLst>
                <a:outerShdw blurRad="38100" dist="38100" dir="2700000" algn="tl">
                  <a:srgbClr val="C0C0C0"/>
                </a:outerShdw>
              </a:effectLst>
            </a:endParaRPr>
          </a:p>
        </p:txBody>
      </p:sp>
      <p:pic>
        <p:nvPicPr>
          <p:cNvPr id="107523" name="Content Placeholder 3" descr="DSC00029.JPG"/>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812800" y="76201"/>
            <a:ext cx="10668000" cy="6613525"/>
          </a:xfrm>
        </p:spPr>
      </p:pic>
    </p:spTree>
    <p:extLst>
      <p:ext uri="{BB962C8B-B14F-4D97-AF65-F5344CB8AC3E}">
        <p14:creationId xmlns:p14="http://schemas.microsoft.com/office/powerpoint/2010/main" val="372321852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{0AF5710B-C9BE-D049-99F6-EA598E797940}tf10001119</Template>
  <TotalTime>1196</TotalTime>
  <Words>7167</Words>
  <Application>Microsoft Office PowerPoint</Application>
  <PresentationFormat>Custom</PresentationFormat>
  <Paragraphs>768</Paragraphs>
  <Slides>124</Slides>
  <Notes>28</Notes>
  <HiddenSlides>0</HiddenSlides>
  <MMClips>0</MMClips>
  <ScaleCrop>false</ScaleCrop>
  <HeadingPairs>
    <vt:vector size="4" baseType="variant">
      <vt:variant>
        <vt:lpstr>Theme</vt:lpstr>
      </vt:variant>
      <vt:variant>
        <vt:i4>1</vt:i4>
      </vt:variant>
      <vt:variant>
        <vt:lpstr>Slide Titles</vt:lpstr>
      </vt:variant>
      <vt:variant>
        <vt:i4>124</vt:i4>
      </vt:variant>
    </vt:vector>
  </HeadingPairs>
  <TitlesOfParts>
    <vt:vector size="12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Entertainment (passive)</vt:lpstr>
      <vt:lpstr>Entertainment (passive)</vt:lpstr>
      <vt:lpstr>Entertainment (Active)</vt:lpstr>
      <vt:lpstr>Entertainment (Active)</vt:lpstr>
      <vt:lpstr>Entertainment (Active)</vt:lpstr>
      <vt:lpstr>Entertainment (Active)</vt:lpstr>
      <vt:lpstr>PowerPoint Presentation</vt:lpstr>
      <vt:lpstr>PowerPoint Presentation</vt:lpstr>
      <vt:lpstr>PowerPoint Presentation</vt:lpstr>
      <vt:lpstr>PowerPoint Presentation</vt:lpstr>
      <vt:lpstr>IMAGE PROCESSING GRAPHICS</vt:lpstr>
      <vt:lpstr>IMAGE PROCESSING GRAPHICS</vt:lpstr>
      <vt:lpstr>Image processing</vt:lpstr>
      <vt:lpstr>GUI Interfaces</vt:lpstr>
      <vt:lpstr>Education and Training</vt:lpstr>
      <vt:lpstr>Presentation Graphics</vt:lpstr>
      <vt:lpstr>Display Devices</vt:lpstr>
      <vt:lpstr>Types of CRT Display Devices</vt:lpstr>
      <vt:lpstr>CRT Technology</vt:lpstr>
      <vt:lpstr>   </vt:lpstr>
      <vt:lpstr>  </vt:lpstr>
      <vt:lpstr>What does the control grid do?</vt:lpstr>
      <vt:lpstr>What does the control grid do?</vt:lpstr>
      <vt:lpstr>What does the control grid do?</vt:lpstr>
      <vt:lpstr>Focusing Anode &amp; Accelerating Anode ,unlike the control grid these are +vely charged or +ve voltage</vt:lpstr>
      <vt:lpstr>Focusing Anode &amp; Accelerating Anode</vt:lpstr>
      <vt:lpstr>  </vt:lpstr>
      <vt:lpstr>Basic  Design of Magnetic Deflection CRT</vt:lpstr>
      <vt:lpstr>Magnetic Deflection</vt:lpstr>
      <vt:lpstr>PowerPoint Presentation</vt:lpstr>
      <vt:lpstr>PowerPoint Presentation</vt:lpstr>
      <vt:lpstr>PowerPoint Presentation</vt:lpstr>
      <vt:lpstr>NOTE:  The voltages used for deflection are generated by the display controller from digital values provided by the computer. These values normally represent co-ordinates that are converted into voltages by digital-to-analog converter</vt:lpstr>
      <vt:lpstr>Oscilloscope (CRO) uses capacitive deflection plates   TV system uses electromagnetic deflection system</vt:lpstr>
      <vt:lpstr>Basic Operation</vt:lpstr>
      <vt:lpstr>Refreshing Redraw the picture repeatedly by quickly directing the electron beam back over the same points. This is called refreshing</vt:lpstr>
      <vt:lpstr>Properties of phosphor</vt:lpstr>
      <vt:lpstr>Properties of phosphor</vt:lpstr>
      <vt:lpstr>Properties of phosphor</vt:lpstr>
      <vt:lpstr>PowerPoint Presentation</vt:lpstr>
      <vt:lpstr>PowerPoint Presentation</vt:lpstr>
      <vt:lpstr>PowerPoint Presentation</vt:lpstr>
      <vt:lpstr>Refresh Rate </vt:lpstr>
      <vt:lpstr>Critical Fusion Frequency</vt:lpstr>
      <vt:lpstr>   </vt:lpstr>
      <vt:lpstr>   </vt:lpstr>
      <vt:lpstr>DVST</vt:lpstr>
      <vt:lpstr>Advantages</vt:lpstr>
      <vt:lpstr>Limitations</vt:lpstr>
      <vt:lpstr>RASTER SCAN DISPLAY</vt:lpstr>
      <vt:lpstr>Raster Scan Display</vt:lpstr>
      <vt:lpstr>Raster Scan Display</vt:lpstr>
      <vt:lpstr>HORIZONTAL RETRACE &amp; VERTICAL RETRACE</vt:lpstr>
      <vt:lpstr>Fig. shows horizontal and vertical retrace</vt:lpstr>
      <vt:lpstr>PowerPoint Presentation</vt:lpstr>
      <vt:lpstr>PowerPoint Presentation</vt:lpstr>
      <vt:lpstr>PowerPoint Presentation</vt:lpstr>
      <vt:lpstr>PowerPoint Presentation</vt:lpstr>
      <vt:lpstr>Logical Organization of the video controller</vt:lpstr>
      <vt:lpstr>ARCHITECTURE  OF  RASTER SCAN DISPLAY (WITH DISPLAY PROCESSOR)</vt:lpstr>
      <vt:lpstr>PowerPoint Presentation</vt:lpstr>
      <vt:lpstr>PowerPoint Presentation</vt:lpstr>
      <vt:lpstr>A single bit-plane black &amp; white frame buffer raster  CRT graphics device. </vt:lpstr>
      <vt:lpstr>An N-bit plane gray level frame buffer</vt:lpstr>
      <vt:lpstr>Simple color  frame buffer </vt:lpstr>
      <vt:lpstr>A 24-bit-plane color frame buffer </vt:lpstr>
      <vt:lpstr>Memory Usage</vt:lpstr>
      <vt:lpstr>Memory Size Required for N-bit plane</vt:lpstr>
      <vt:lpstr>Random Scan Display</vt:lpstr>
      <vt:lpstr>Block Diagram of Calligraphic Refresh Display</vt:lpstr>
      <vt:lpstr>   </vt:lpstr>
      <vt:lpstr>Images</vt:lpstr>
      <vt:lpstr>Bitmap Images</vt:lpstr>
      <vt:lpstr>Vector Images</vt:lpstr>
      <vt:lpstr>WHY DO WE NEED STANDARDS ?</vt:lpstr>
      <vt:lpstr>PowerPoint Presentation</vt:lpstr>
      <vt:lpstr>PowerPoint Presentation</vt:lpstr>
      <vt:lpstr>PowerPoint Presentation</vt:lpstr>
      <vt:lpstr>PowerPoint Presentation</vt:lpstr>
      <vt:lpstr>COLOR   CRT   MONITORS</vt:lpstr>
      <vt:lpstr>BEAM   PENETRATION</vt:lpstr>
      <vt:lpstr>PowerPoint Presentation</vt:lpstr>
      <vt:lpstr>PowerPoint Presentation</vt:lpstr>
      <vt:lpstr>PowerPoint Presentation</vt:lpstr>
      <vt:lpstr>          Shadow Mask </vt:lpstr>
      <vt:lpstr>PowerPoint Presentation</vt:lpstr>
      <vt:lpstr>PowerPoint Presentation</vt:lpstr>
      <vt:lpstr>Shadow Mask</vt:lpstr>
      <vt:lpstr>PowerPoint Presentation</vt:lpstr>
      <vt:lpstr>PowerPoint Presentation</vt:lpstr>
      <vt:lpstr>Inherent Memory Devices</vt:lpstr>
      <vt:lpstr>Flat Panel Displays</vt:lpstr>
      <vt:lpstr>PowerPoint Presentation</vt:lpstr>
      <vt:lpstr>PowerPoint Presentation</vt:lpstr>
      <vt:lpstr>Electroluminescent Display </vt:lpstr>
      <vt:lpstr>PowerPoint Presentation</vt:lpstr>
      <vt:lpstr>Plasma panel Display</vt:lpstr>
      <vt:lpstr>Plasma panel Display</vt:lpstr>
      <vt:lpstr>Plasma panel Display</vt:lpstr>
      <vt:lpstr>PowerPoint Presentation</vt:lpstr>
      <vt:lpstr>LIQUID CRYSTAL DISPLAY (LCDs)</vt:lpstr>
      <vt:lpstr>PowerPoint Presentation</vt:lpstr>
      <vt:lpstr>PowerPoint Presentation</vt:lpstr>
      <vt:lpstr>PowerPoint Presentation</vt:lpstr>
      <vt:lpstr>construction</vt:lpstr>
      <vt:lpstr>PowerPoint Presentation</vt:lpstr>
      <vt:lpstr>PowerPoint Presentation</vt:lpstr>
      <vt:lpstr>PowerPoint Presentation</vt:lpstr>
      <vt:lpstr>Interlacing</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VIJAY RAMALINGAM</dc:creator>
  <cp:lastModifiedBy>Ravindar</cp:lastModifiedBy>
  <cp:revision>116</cp:revision>
  <dcterms:created xsi:type="dcterms:W3CDTF">2020-05-05T09:43:45Z</dcterms:created>
  <dcterms:modified xsi:type="dcterms:W3CDTF">2023-02-01T10:40:08Z</dcterms:modified>
</cp:coreProperties>
</file>